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77" r:id="rId2"/>
  </p:sldMasterIdLst>
  <p:notesMasterIdLst>
    <p:notesMasterId r:id="rId69"/>
  </p:notesMasterIdLst>
  <p:sldIdLst>
    <p:sldId id="610" r:id="rId3"/>
    <p:sldId id="611" r:id="rId4"/>
    <p:sldId id="612" r:id="rId5"/>
    <p:sldId id="613" r:id="rId6"/>
    <p:sldId id="614" r:id="rId7"/>
    <p:sldId id="615" r:id="rId8"/>
    <p:sldId id="616" r:id="rId9"/>
    <p:sldId id="617" r:id="rId10"/>
    <p:sldId id="618" r:id="rId11"/>
    <p:sldId id="619" r:id="rId12"/>
    <p:sldId id="620" r:id="rId13"/>
    <p:sldId id="621" r:id="rId14"/>
    <p:sldId id="622" r:id="rId15"/>
    <p:sldId id="623" r:id="rId16"/>
    <p:sldId id="624" r:id="rId17"/>
    <p:sldId id="625" r:id="rId18"/>
    <p:sldId id="626" r:id="rId19"/>
    <p:sldId id="627" r:id="rId20"/>
    <p:sldId id="628" r:id="rId21"/>
    <p:sldId id="629" r:id="rId22"/>
    <p:sldId id="630" r:id="rId23"/>
    <p:sldId id="631" r:id="rId24"/>
    <p:sldId id="632" r:id="rId25"/>
    <p:sldId id="633" r:id="rId26"/>
    <p:sldId id="634" r:id="rId27"/>
    <p:sldId id="635" r:id="rId28"/>
    <p:sldId id="636" r:id="rId29"/>
    <p:sldId id="637" r:id="rId30"/>
    <p:sldId id="638" r:id="rId31"/>
    <p:sldId id="639" r:id="rId32"/>
    <p:sldId id="640" r:id="rId33"/>
    <p:sldId id="641" r:id="rId34"/>
    <p:sldId id="642" r:id="rId35"/>
    <p:sldId id="643" r:id="rId36"/>
    <p:sldId id="644" r:id="rId37"/>
    <p:sldId id="645" r:id="rId38"/>
    <p:sldId id="646" r:id="rId39"/>
    <p:sldId id="647" r:id="rId40"/>
    <p:sldId id="648" r:id="rId41"/>
    <p:sldId id="649" r:id="rId42"/>
    <p:sldId id="650" r:id="rId43"/>
    <p:sldId id="651" r:id="rId44"/>
    <p:sldId id="652" r:id="rId45"/>
    <p:sldId id="653" r:id="rId46"/>
    <p:sldId id="654" r:id="rId47"/>
    <p:sldId id="655" r:id="rId48"/>
    <p:sldId id="656" r:id="rId49"/>
    <p:sldId id="657" r:id="rId50"/>
    <p:sldId id="658" r:id="rId51"/>
    <p:sldId id="659" r:id="rId52"/>
    <p:sldId id="660" r:id="rId53"/>
    <p:sldId id="661" r:id="rId54"/>
    <p:sldId id="662" r:id="rId55"/>
    <p:sldId id="663" r:id="rId56"/>
    <p:sldId id="664" r:id="rId57"/>
    <p:sldId id="665" r:id="rId58"/>
    <p:sldId id="666" r:id="rId59"/>
    <p:sldId id="667" r:id="rId60"/>
    <p:sldId id="668" r:id="rId61"/>
    <p:sldId id="669" r:id="rId62"/>
    <p:sldId id="670" r:id="rId63"/>
    <p:sldId id="671" r:id="rId64"/>
    <p:sldId id="672" r:id="rId65"/>
    <p:sldId id="673" r:id="rId66"/>
    <p:sldId id="674" r:id="rId67"/>
    <p:sldId id="517" r:id="rId6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00"/>
    <a:srgbClr val="BDC11F"/>
    <a:srgbClr val="200AC2"/>
    <a:srgbClr val="990000"/>
    <a:srgbClr val="F36253"/>
    <a:srgbClr val="57F380"/>
    <a:srgbClr val="008000"/>
    <a:srgbClr val="04D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49" autoAdjust="0"/>
    <p:restoredTop sz="99137" autoAdjust="0"/>
  </p:normalViewPr>
  <p:slideViewPr>
    <p:cSldViewPr>
      <p:cViewPr varScale="1">
        <p:scale>
          <a:sx n="65" d="100"/>
          <a:sy n="65" d="100"/>
        </p:scale>
        <p:origin x="143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10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pt-BR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pt-BR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E82548-1889-47D3-BC8E-8518858F4076}" type="datetimeFigureOut">
              <a:rPr lang="pt-BR"/>
              <a:pPr>
                <a:defRPr/>
              </a:pPr>
              <a:t>25/04/2025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pt-BR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pt-BR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7EE8A7C-228C-4810-8C08-00E88F34BBE2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18763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t>Esta apresentação demonstra os novos recursos do PowerPoint e é visualizada com melhor resolução no modo Apresentação de Slides. Esses slides foram projetados para fornecer a você idéias excelentes de criação de apresentações no PowerPoint 2010.</a:t>
            </a:r>
          </a:p>
          <a:p>
            <a:pPr eaLnBrk="1" hangingPunct="1">
              <a:spcBef>
                <a:spcPct val="0"/>
              </a:spcBef>
            </a:pPr>
            <a:endParaRPr/>
          </a:p>
          <a:p>
            <a:pPr eaLnBrk="1" hangingPunct="1">
              <a:spcBef>
                <a:spcPct val="0"/>
              </a:spcBef>
            </a:pPr>
            <a:r>
              <a:t>Para obter mais exemplos de modelos, clique na guia Arquivo e, na guia Novo, clique em Exemplos de Modelos.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733152-8BD7-42C7-B7AD-F612DE7F24FA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5924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0638"/>
            <a:ext cx="349885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20638"/>
            <a:ext cx="5624512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817813"/>
            <a:ext cx="7669212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2819400"/>
            <a:ext cx="14605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5089525"/>
            <a:ext cx="9097962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3"/>
          <p:cNvSpPr/>
          <p:nvPr userDrawn="1"/>
        </p:nvSpPr>
        <p:spPr>
          <a:xfrm>
            <a:off x="8755063" y="2470150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>
              <a:solidFill>
                <a:srgbClr val="F47F28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pt-BR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>
            <a:normAutofit/>
          </a:bodyPr>
          <a:lstStyle>
            <a:lvl1pPr marL="0" indent="0" eaLnBrk="1" latinLnBrk="0" hangingPunct="1">
              <a:defRPr kumimoji="0" lang="pt-BR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9FAA25D-12D5-47BC-90EB-2D641E69CF62}" type="datetimeFigureOut">
              <a:rPr lang="pt-BR"/>
              <a:pPr>
                <a:defRPr/>
              </a:pPr>
              <a:t>25/04/2025</a:t>
            </a:fld>
            <a:endParaRPr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132157F-C715-4188-AF1D-E7580B639F08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1127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ídia com Legend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 userDrawn="1"/>
        </p:nvSpPr>
        <p:spPr>
          <a:xfrm>
            <a:off x="595313" y="4800600"/>
            <a:ext cx="4873625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pt-BR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 rtlCol="0">
            <a:normAutofit/>
          </a:bodyPr>
          <a:lstStyle>
            <a:lvl1pPr eaLnBrk="1" latinLnBrk="0" hangingPunct="1">
              <a:buNone/>
              <a:defRPr kumimoji="0" lang="pt-BR"/>
            </a:lvl1pPr>
          </a:lstStyle>
          <a:p>
            <a:pPr lvl="0"/>
            <a:r>
              <a:rPr lang="pt-BR" noProof="0"/>
              <a:t>Clique no ícone para adicionar mídia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pt-BR"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DCAA58E-35CD-43D8-B8A0-FB8150CC3A97}" type="datetimeFigureOut">
              <a:rPr lang="pt-BR"/>
              <a:pPr>
                <a:defRPr/>
              </a:pPr>
              <a:t>25/04/2025</a:t>
            </a:fld>
            <a:endParaRPr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4CFADA6-8CAE-45D7-BE41-82BB0230C808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347413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1792288" y="4800600"/>
            <a:ext cx="5500687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pt-BR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 eaLnBrk="1" latinLnBrk="0" hangingPunct="1">
              <a:buNone/>
              <a:defRPr kumimoji="0" lang="pt-BR" sz="3200"/>
            </a:lvl1pPr>
            <a:lvl2pPr marL="457200" indent="0" eaLnBrk="1" latinLnBrk="0" hangingPunct="1">
              <a:buNone/>
              <a:defRPr kumimoji="0" lang="pt-BR" sz="2800"/>
            </a:lvl2pPr>
            <a:lvl3pPr marL="914400" indent="0" eaLnBrk="1" latinLnBrk="0" hangingPunct="1">
              <a:buNone/>
              <a:defRPr kumimoji="0" lang="pt-BR" sz="2400"/>
            </a:lvl3pPr>
            <a:lvl4pPr marL="1371600" indent="0" eaLnBrk="1" latinLnBrk="0" hangingPunct="1">
              <a:buNone/>
              <a:defRPr kumimoji="0" lang="pt-BR" sz="2000"/>
            </a:lvl4pPr>
            <a:lvl5pPr marL="1828800" indent="0" eaLnBrk="1" latinLnBrk="0" hangingPunct="1">
              <a:buNone/>
              <a:defRPr kumimoji="0" lang="pt-BR" sz="2000"/>
            </a:lvl5pPr>
            <a:lvl6pPr marL="2286000" indent="0" eaLnBrk="1" latinLnBrk="0" hangingPunct="1">
              <a:buNone/>
              <a:defRPr kumimoji="0" lang="pt-BR" sz="2000"/>
            </a:lvl6pPr>
            <a:lvl7pPr marL="2743200" indent="0" eaLnBrk="1" latinLnBrk="0" hangingPunct="1">
              <a:buNone/>
              <a:defRPr kumimoji="0" lang="pt-BR" sz="2000"/>
            </a:lvl7pPr>
            <a:lvl8pPr marL="3200400" indent="0" eaLnBrk="1" latinLnBrk="0" hangingPunct="1">
              <a:buNone/>
              <a:defRPr kumimoji="0" lang="pt-BR" sz="2000"/>
            </a:lvl8pPr>
            <a:lvl9pPr marL="3657600" indent="0" eaLnBrk="1" latinLnBrk="0" hangingPunct="1">
              <a:buNone/>
              <a:defRPr kumimoji="0" lang="pt-BR" sz="2000"/>
            </a:lvl9pPr>
          </a:lstStyle>
          <a:p>
            <a:pPr lvl="0"/>
            <a:r>
              <a:rPr lang="pt-BR" noProof="0"/>
              <a:t>Clique no ícone para adicionar uma imagem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pt-BR" sz="1400"/>
            </a:lvl1pPr>
            <a:lvl2pPr marL="457200" indent="0" eaLnBrk="1" latinLnBrk="0" hangingPunct="1">
              <a:buNone/>
              <a:defRPr kumimoji="0" lang="pt-BR" sz="1200"/>
            </a:lvl2pPr>
            <a:lvl3pPr marL="914400" indent="0" eaLnBrk="1" latinLnBrk="0" hangingPunct="1">
              <a:buNone/>
              <a:defRPr kumimoji="0" lang="pt-BR" sz="1000"/>
            </a:lvl3pPr>
            <a:lvl4pPr marL="1371600" indent="0" eaLnBrk="1" latinLnBrk="0" hangingPunct="1">
              <a:buNone/>
              <a:defRPr kumimoji="0" lang="pt-BR" sz="900"/>
            </a:lvl4pPr>
            <a:lvl5pPr marL="1828800" indent="0" eaLnBrk="1" latinLnBrk="0" hangingPunct="1">
              <a:buNone/>
              <a:defRPr kumimoji="0" lang="pt-BR" sz="900"/>
            </a:lvl5pPr>
            <a:lvl6pPr marL="2286000" indent="0" eaLnBrk="1" latinLnBrk="0" hangingPunct="1">
              <a:buNone/>
              <a:defRPr kumimoji="0" lang="pt-BR" sz="900"/>
            </a:lvl6pPr>
            <a:lvl7pPr marL="2743200" indent="0" eaLnBrk="1" latinLnBrk="0" hangingPunct="1">
              <a:buNone/>
              <a:defRPr kumimoji="0" lang="pt-BR" sz="900"/>
            </a:lvl7pPr>
            <a:lvl8pPr marL="3200400" indent="0" eaLnBrk="1" latinLnBrk="0" hangingPunct="1">
              <a:buNone/>
              <a:defRPr kumimoji="0" lang="pt-BR" sz="900"/>
            </a:lvl8pPr>
            <a:lvl9pPr marL="3657600" indent="0" eaLnBrk="1" latinLnBrk="0" hangingPunct="1">
              <a:buNone/>
              <a:defRPr kumimoji="0" lang="pt-BR"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4CA7309-5019-44A9-9CE2-138A1B946191}" type="datetimeFigureOut">
              <a:rPr lang="pt-BR"/>
              <a:pPr>
                <a:defRPr/>
              </a:pPr>
              <a:t>25/04/2025</a:t>
            </a:fld>
            <a:endParaRPr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00D7B4C-D9A5-450A-AADB-122ADABAD8D0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161230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Texto Vertica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pt-BR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4044A-7527-4437-9C15-70C45E7C209B}" type="datetimeFigureOut">
              <a:rPr lang="pt-BR"/>
              <a:pPr>
                <a:defRPr/>
              </a:pPr>
              <a:t>25/04/2025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0BF33-80FF-452C-ACE9-B8ED3373E796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281746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31C125E8-216B-4260-B417-3DDAAED56703}" type="datetimeFigureOut">
              <a:rPr lang="pt-BR"/>
              <a:pPr>
                <a:defRPr/>
              </a:pPr>
              <a:t>25/04/2025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DDCCF9A5-2225-4D38-8493-AE1CF6E06C23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44152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FDA86-98E9-4045-A1EA-B1F0C45FEB93}" type="datetimeFigureOut">
              <a:rPr lang="pt-BR"/>
              <a:pPr>
                <a:defRPr/>
              </a:pPr>
              <a:t>25/04/2025</a:t>
            </a:fld>
            <a:endParaRPr lang="pt-BR"/>
          </a:p>
        </p:txBody>
      </p:sp>
      <p:sp>
        <p:nvSpPr>
          <p:cNvPr id="5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39190-379D-4ADA-94B1-1FDF9F28A13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712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586F1-00E3-47B5-82E5-2E8D4E43DE84}" type="datetimeFigureOut">
              <a:rPr lang="pt-BR"/>
              <a:pPr>
                <a:defRPr/>
              </a:pPr>
              <a:t>25/04/2025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EC994-F79E-42D5-845F-7365D1CE94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81041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/>
              <a:t>             </a:t>
            </a:r>
          </a:p>
        </p:txBody>
      </p:sp>
      <p:sp>
        <p:nvSpPr>
          <p:cNvPr id="5" name="Rectangle 7"/>
          <p:cNvSpPr/>
          <p:nvPr userDrawn="1"/>
        </p:nvSpPr>
        <p:spPr>
          <a:xfrm>
            <a:off x="8686800" y="5265738"/>
            <a:ext cx="457200" cy="9683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6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/>
              <a:t>      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5513D-80D4-48ED-8900-94BA74EC5D3E}" type="datetimeFigureOut">
              <a:rPr lang="en-US"/>
              <a:pPr>
                <a:defRPr/>
              </a:pPr>
              <a:t>4/25/2025</a:t>
            </a:fld>
            <a:endParaRPr lang="en-US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3B389-681A-43C7-BAEB-8901AD30632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724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4814A-311B-4F58-BFD6-703FDBB55EB0}" type="datetimeFigureOut">
              <a:rPr lang="pt-BR"/>
              <a:pPr>
                <a:defRPr/>
              </a:pPr>
              <a:t>25/04/2025</a:t>
            </a:fld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A74CB-5C7B-4CB9-AB81-8D961762995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6720345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5A479-5BCC-488D-AE6A-DCB81C7C430B}" type="datetimeFigureOut">
              <a:rPr lang="pt-BR"/>
              <a:pPr>
                <a:defRPr/>
              </a:pPr>
              <a:t>25/04/2025</a:t>
            </a:fld>
            <a:endParaRPr lang="pt-BR"/>
          </a:p>
        </p:txBody>
      </p:sp>
      <p:sp>
        <p:nvSpPr>
          <p:cNvPr id="8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51D6B-0CA3-44E6-B366-E4A6327D626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42221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845F9-9ABD-4F24-8731-3E5AB92FE0B5}" type="datetimeFigureOut">
              <a:rPr lang="pt-BR"/>
              <a:pPr>
                <a:defRPr/>
              </a:pPr>
              <a:t>25/04/2025</a:t>
            </a:fld>
            <a:endParaRPr lang="pt-BR"/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7D7E6-4BEC-44CF-9FD3-35D995A557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341284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/>
              <a:t>             </a:t>
            </a:r>
          </a:p>
        </p:txBody>
      </p:sp>
      <p:sp>
        <p:nvSpPr>
          <p:cNvPr id="5" name="Rectangle 7"/>
          <p:cNvSpPr/>
          <p:nvPr userDrawn="1"/>
        </p:nvSpPr>
        <p:spPr>
          <a:xfrm>
            <a:off x="8686800" y="5265738"/>
            <a:ext cx="457200" cy="9683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6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/>
              <a:t>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>
            <a:normAutofit/>
          </a:bodyPr>
          <a:lstStyle>
            <a:lvl1pPr algn="l" eaLnBrk="1" latinLnBrk="0" hangingPunct="1">
              <a:defRPr kumimoji="0" lang="pt-BR" sz="3000" b="1" cap="all"/>
            </a:lvl1pPr>
          </a:lstStyle>
          <a:p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pt-BR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pt-B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pt-B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A3696203-2E93-45C6-BF95-ED272E3B3542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2685469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75536-D7FC-4C6D-BD98-7ACF0A5583E8}" type="datetimeFigureOut">
              <a:rPr lang="pt-BR"/>
              <a:pPr>
                <a:defRPr/>
              </a:pPr>
              <a:t>25/04/2025</a:t>
            </a:fld>
            <a:endParaRPr lang="pt-BR"/>
          </a:p>
        </p:txBody>
      </p:sp>
      <p:sp>
        <p:nvSpPr>
          <p:cNvPr id="3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A7185-A1A2-45AE-B115-C1136C4B988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483237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10D69-0DE6-4125-AAFC-A116D0649143}" type="datetimeFigureOut">
              <a:rPr lang="pt-BR"/>
              <a:pPr>
                <a:defRPr/>
              </a:pPr>
              <a:t>25/04/2025</a:t>
            </a:fld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83F63-71ED-47F3-9770-446C12642C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7072853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com Único Canto Aparado e Arredondado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Triângulo retângulo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orma livre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9" name="Rectangle 7"/>
          <p:cNvSpPr/>
          <p:nvPr userDrawn="1"/>
        </p:nvSpPr>
        <p:spPr>
          <a:xfrm>
            <a:off x="1792288" y="4800600"/>
            <a:ext cx="5500687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1">
              <a:latin typeface="Georgia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10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E55DA-5261-4BEC-9891-E0D9998F02F1}" type="datetimeFigureOut">
              <a:rPr lang="pt-BR"/>
              <a:pPr>
                <a:defRPr/>
              </a:pPr>
              <a:t>25/04/2025</a:t>
            </a:fld>
            <a:endParaRPr lang="pt-BR"/>
          </a:p>
        </p:txBody>
      </p:sp>
      <p:sp>
        <p:nvSpPr>
          <p:cNvPr id="11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EFA45-D1BB-405A-B693-4DF35150ED9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0665895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1CDA7-723B-4AE1-A77C-CC45E990237C}" type="datetimeFigureOut">
              <a:rPr lang="pt-BR"/>
              <a:pPr>
                <a:defRPr/>
              </a:pPr>
              <a:t>25/04/2025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3A3FA-5F21-4CCF-992A-A9F6BD8F746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0288347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364C5-4592-4BB4-899B-0D54EBAED4C4}" type="datetimeFigureOut">
              <a:rPr lang="pt-BR"/>
              <a:pPr>
                <a:defRPr/>
              </a:pPr>
              <a:t>25/04/2025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93A9F-C1C5-40C2-9EC6-BEB63523CC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7901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A67B0-81F3-4005-A657-8EA242A4E4A2}" type="datetimeFigureOut">
              <a:rPr lang="pt-BR"/>
              <a:pPr>
                <a:defRPr/>
              </a:pPr>
              <a:t>25/04/2025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9C16E-5D60-48A4-B562-C31411C595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4666806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15393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738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" r="5875" b="5263"/>
          <a:stretch>
            <a:fillRect/>
          </a:stretch>
        </p:blipFill>
        <p:spPr bwMode="auto">
          <a:xfrm>
            <a:off x="3175" y="5867400"/>
            <a:ext cx="9144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>
            <a:normAutofit/>
          </a:bodyPr>
          <a:lstStyle>
            <a:lvl1pPr algn="l" eaLnBrk="1" latinLnBrk="0" hangingPunct="1">
              <a:defRPr kumimoji="0" lang="pt-BR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3E575941-252E-4A48-A26B-77F9DD370683}" type="datetimeFigureOut">
              <a:rPr lang="pt-BR"/>
              <a:pPr>
                <a:defRPr/>
              </a:pPr>
              <a:t>25/04/2025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2B3ED130-5B6B-4086-A6F3-E271F10719FC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82481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: Ênfas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26087F8C-0113-4856-87FD-50558FA64E39}" type="datetimeFigureOut">
              <a:rPr lang="pt-BR"/>
              <a:pPr>
                <a:defRPr/>
              </a:pPr>
              <a:t>25/04/2025</a:t>
            </a:fld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D1262135-F945-4F7B-98C7-20F91B228560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136334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pt-BR" sz="28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pt-BR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t-BR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t-BR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t-B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t-B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pt-BR" sz="1800"/>
            </a:lvl6pPr>
            <a:lvl7pPr eaLnBrk="1" latinLnBrk="0" hangingPunct="1">
              <a:defRPr kumimoji="0" lang="pt-BR" sz="1800"/>
            </a:lvl7pPr>
            <a:lvl8pPr eaLnBrk="1" latinLnBrk="0" hangingPunct="1">
              <a:defRPr kumimoji="0" lang="pt-BR" sz="1800"/>
            </a:lvl8pPr>
            <a:lvl9pPr eaLnBrk="1" latinLnBrk="0" hangingPunct="1">
              <a:defRPr kumimoji="0" lang="pt-BR"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pt-BR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t-BR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t-BR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t-B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t-B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pt-BR" sz="1800"/>
            </a:lvl6pPr>
            <a:lvl7pPr eaLnBrk="1" latinLnBrk="0" hangingPunct="1">
              <a:defRPr kumimoji="0" lang="pt-BR" sz="1800"/>
            </a:lvl7pPr>
            <a:lvl8pPr eaLnBrk="1" latinLnBrk="0" hangingPunct="1">
              <a:defRPr kumimoji="0" lang="pt-BR" sz="1800"/>
            </a:lvl8pPr>
            <a:lvl9pPr eaLnBrk="1" latinLnBrk="0" hangingPunct="1">
              <a:defRPr kumimoji="0" lang="pt-BR"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64343-C91D-4E28-AD07-EE44447B3366}" type="datetimeFigureOut">
              <a:rPr lang="pt-BR"/>
              <a:pPr>
                <a:defRPr/>
              </a:pPr>
              <a:t>25/04/2025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FB55B-16E4-420C-8869-00382334D2A3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289826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2444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pt-BR"/>
            </a:lvl1pPr>
          </a:lstStyle>
          <a:p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5375248-8724-4E1A-99B1-66D3005B666D}" type="datetimeFigureOut">
              <a:rPr lang="pt-BR"/>
              <a:pPr>
                <a:defRPr/>
              </a:pPr>
              <a:t>25/04/2025</a:t>
            </a:fld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C6A4A02-E950-47D0-A093-4FF6B61D5FDC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73053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ente Título: Ênfas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pt-BR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pt-BR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pt-BR" sz="2000" b="1"/>
            </a:lvl2pPr>
            <a:lvl3pPr marL="914400" indent="0" eaLnBrk="1" latinLnBrk="0" hangingPunct="1">
              <a:buNone/>
              <a:defRPr kumimoji="0" lang="pt-BR" sz="1800" b="1"/>
            </a:lvl3pPr>
            <a:lvl4pPr marL="1371600" indent="0" eaLnBrk="1" latinLnBrk="0" hangingPunct="1">
              <a:buNone/>
              <a:defRPr kumimoji="0" lang="pt-BR" sz="1600" b="1"/>
            </a:lvl4pPr>
            <a:lvl5pPr marL="1828800" indent="0" eaLnBrk="1" latinLnBrk="0" hangingPunct="1">
              <a:buNone/>
              <a:defRPr kumimoji="0" lang="pt-BR" sz="1600" b="1"/>
            </a:lvl5pPr>
            <a:lvl6pPr marL="2286000" indent="0" eaLnBrk="1" latinLnBrk="0" hangingPunct="1">
              <a:buNone/>
              <a:defRPr kumimoji="0" lang="pt-BR" sz="1600" b="1"/>
            </a:lvl6pPr>
            <a:lvl7pPr marL="2743200" indent="0" eaLnBrk="1" latinLnBrk="0" hangingPunct="1">
              <a:buNone/>
              <a:defRPr kumimoji="0" lang="pt-BR" sz="1600" b="1"/>
            </a:lvl7pPr>
            <a:lvl8pPr marL="3200400" indent="0" eaLnBrk="1" latinLnBrk="0" hangingPunct="1">
              <a:buNone/>
              <a:defRPr kumimoji="0" lang="pt-BR" sz="1600" b="1"/>
            </a:lvl8pPr>
            <a:lvl9pPr marL="3657600" indent="0" eaLnBrk="1" latinLnBrk="0" hangingPunct="1">
              <a:buNone/>
              <a:defRPr kumimoji="0" lang="pt-BR"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2E996-0DA3-4172-AED1-D4E67DA0B357}" type="datetimeFigureOut">
              <a:rPr lang="pt-BR"/>
              <a:pPr>
                <a:defRPr/>
              </a:pPr>
              <a:t>25/04/2025</a:t>
            </a:fld>
            <a:endParaRPr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57C7D-55CA-4510-B03D-8B3B1C5BB2CF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813199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com Texto 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pt-BR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pt-BR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044F5F-2A2E-4325-8077-EB483F759F4C}" type="datetimeFigureOut">
              <a:rPr lang="pt-BR"/>
              <a:pPr>
                <a:defRPr/>
              </a:pPr>
              <a:t>25/04/2025</a:t>
            </a:fld>
            <a:endParaRPr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97FD9D3-CC37-49E8-A373-C441980999F7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49367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pt-BR" sz="2000" b="1"/>
            </a:lvl1pPr>
          </a:lstStyle>
          <a:p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pt-BR" sz="2800">
                <a:solidFill>
                  <a:schemeClr val="bg1"/>
                </a:solidFill>
              </a:defRPr>
            </a:lvl1pPr>
            <a:lvl2pPr eaLnBrk="1" latinLnBrk="0" hangingPunct="1">
              <a:defRPr kumimoji="0" lang="pt-BR" sz="2800">
                <a:solidFill>
                  <a:schemeClr val="bg1"/>
                </a:solidFill>
              </a:defRPr>
            </a:lvl2pPr>
            <a:lvl3pPr eaLnBrk="1" latinLnBrk="0" hangingPunct="1">
              <a:defRPr kumimoji="0" lang="pt-BR" sz="2400">
                <a:solidFill>
                  <a:schemeClr val="bg1"/>
                </a:solidFill>
              </a:defRPr>
            </a:lvl3pPr>
            <a:lvl4pPr eaLnBrk="1" latinLnBrk="0" hangingPunct="1">
              <a:defRPr kumimoji="0" lang="pt-BR" sz="2000">
                <a:solidFill>
                  <a:schemeClr val="bg1"/>
                </a:solidFill>
              </a:defRPr>
            </a:lvl4pPr>
            <a:lvl5pPr eaLnBrk="1" latinLnBrk="0" hangingPunct="1">
              <a:defRPr kumimoji="0" lang="pt-BR" sz="2000">
                <a:solidFill>
                  <a:schemeClr val="bg1"/>
                </a:solidFill>
              </a:defRPr>
            </a:lvl5pPr>
            <a:lvl6pPr eaLnBrk="1" latinLnBrk="0" hangingPunct="1">
              <a:defRPr kumimoji="0" lang="pt-BR" sz="2000"/>
            </a:lvl6pPr>
            <a:lvl7pPr eaLnBrk="1" latinLnBrk="0" hangingPunct="1">
              <a:defRPr kumimoji="0" lang="pt-BR" sz="2000"/>
            </a:lvl7pPr>
            <a:lvl8pPr eaLnBrk="1" latinLnBrk="0" hangingPunct="1">
              <a:defRPr kumimoji="0" lang="pt-BR" sz="2000"/>
            </a:lvl8pPr>
            <a:lvl9pPr eaLnBrk="1" latinLnBrk="0" hangingPunct="1">
              <a:defRPr kumimoji="0" lang="pt-BR"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pt-BR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pt-BR" sz="1200"/>
            </a:lvl2pPr>
            <a:lvl3pPr marL="914400" indent="0" eaLnBrk="1" latinLnBrk="0" hangingPunct="1">
              <a:buNone/>
              <a:defRPr kumimoji="0" lang="pt-BR" sz="1000"/>
            </a:lvl3pPr>
            <a:lvl4pPr marL="1371600" indent="0" eaLnBrk="1" latinLnBrk="0" hangingPunct="1">
              <a:buNone/>
              <a:defRPr kumimoji="0" lang="pt-BR" sz="900"/>
            </a:lvl4pPr>
            <a:lvl5pPr marL="1828800" indent="0" eaLnBrk="1" latinLnBrk="0" hangingPunct="1">
              <a:buNone/>
              <a:defRPr kumimoji="0" lang="pt-BR" sz="900"/>
            </a:lvl5pPr>
            <a:lvl6pPr marL="2286000" indent="0" eaLnBrk="1" latinLnBrk="0" hangingPunct="1">
              <a:buNone/>
              <a:defRPr kumimoji="0" lang="pt-BR" sz="900"/>
            </a:lvl6pPr>
            <a:lvl7pPr marL="2743200" indent="0" eaLnBrk="1" latinLnBrk="0" hangingPunct="1">
              <a:buNone/>
              <a:defRPr kumimoji="0" lang="pt-BR" sz="900"/>
            </a:lvl7pPr>
            <a:lvl8pPr marL="3200400" indent="0" eaLnBrk="1" latinLnBrk="0" hangingPunct="1">
              <a:buNone/>
              <a:defRPr kumimoji="0" lang="pt-BR" sz="900"/>
            </a:lvl8pPr>
            <a:lvl9pPr marL="3657600" indent="0" eaLnBrk="1" latinLnBrk="0" hangingPunct="1">
              <a:buNone/>
              <a:defRPr kumimoji="0" lang="pt-BR"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A655D10-C462-4FAF-B2C7-6AB1944D2C05}" type="datetimeFigureOut">
              <a:rPr lang="pt-BR"/>
              <a:pPr>
                <a:defRPr/>
              </a:pPr>
              <a:t>25/04/2025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419C6DD-BC98-4E06-8332-BCF7E8C92D69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428023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" r="5875" b="5263"/>
          <a:stretch>
            <a:fillRect/>
          </a:stretch>
        </p:blipFill>
        <p:spPr bwMode="auto">
          <a:xfrm>
            <a:off x="3175" y="5867400"/>
            <a:ext cx="9144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pt-B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376F9D-52F6-485D-8EB9-0E2AA2FC93B9}" type="datetimeFigureOut">
              <a:rPr lang="pt-BR"/>
              <a:pPr>
                <a:defRPr/>
              </a:pPr>
              <a:t>25/04/2025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pt-B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pt-B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62278C-A533-4625-83E3-4C855E98EB8C}" type="slidenum">
              <a:rPr/>
              <a:pPr>
                <a:defRPr/>
              </a:pPr>
              <a:t>‹nº›</a:t>
            </a:fld>
            <a:endParaRPr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4" r:id="rId1"/>
    <p:sldLayoutId id="2147484695" r:id="rId2"/>
    <p:sldLayoutId id="2147484696" r:id="rId3"/>
    <p:sldLayoutId id="2147484697" r:id="rId4"/>
    <p:sldLayoutId id="2147484698" r:id="rId5"/>
    <p:sldLayoutId id="2147484699" r:id="rId6"/>
    <p:sldLayoutId id="2147484700" r:id="rId7"/>
    <p:sldLayoutId id="2147484701" r:id="rId8"/>
    <p:sldLayoutId id="2147484702" r:id="rId9"/>
    <p:sldLayoutId id="2147484703" r:id="rId10"/>
    <p:sldLayoutId id="2147484704" r:id="rId11"/>
    <p:sldLayoutId id="2147484705" r:id="rId12"/>
    <p:sldLayoutId id="2147484706" r:id="rId13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pt-BR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pt-BR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pt-BR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pt-BR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pt-BR"/>
      </a:defPPr>
      <a:lvl1pPr marL="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052" name="Espaço Reservado para Títu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2053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07ED14-2D3E-4E2A-87FF-593A651DF246}" type="datetimeFigureOut">
              <a:rPr lang="pt-BR"/>
              <a:pPr>
                <a:defRPr/>
              </a:pPr>
              <a:t>25/04/2025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3F6275-107D-4755-B34D-7CECAE41ED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grpSp>
        <p:nvGrpSpPr>
          <p:cNvPr id="2057" name="Gru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7" r:id="rId1"/>
    <p:sldLayoutId id="2147484685" r:id="rId2"/>
    <p:sldLayoutId id="2147484708" r:id="rId3"/>
    <p:sldLayoutId id="2147484686" r:id="rId4"/>
    <p:sldLayoutId id="2147484687" r:id="rId5"/>
    <p:sldLayoutId id="2147484688" r:id="rId6"/>
    <p:sldLayoutId id="2147484689" r:id="rId7"/>
    <p:sldLayoutId id="2147484690" r:id="rId8"/>
    <p:sldLayoutId id="2147484709" r:id="rId9"/>
    <p:sldLayoutId id="2147484691" r:id="rId10"/>
    <p:sldLayoutId id="2147484692" r:id="rId11"/>
    <p:sldLayoutId id="2147484693" r:id="rId12"/>
    <p:sldLayoutId id="2147484710" r:id="rId13"/>
    <p:sldLayoutId id="2147484711" r:id="rId14"/>
  </p:sldLayoutIdLst>
  <p:transition spd="slow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57.jpg"/><Relationship Id="rId4" Type="http://schemas.openxmlformats.org/officeDocument/2006/relationships/image" Target="../media/image4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7" Type="http://schemas.openxmlformats.org/officeDocument/2006/relationships/image" Target="../media/image68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7.jpg"/><Relationship Id="rId5" Type="http://schemas.openxmlformats.org/officeDocument/2006/relationships/image" Target="../media/image66.jp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1.png"/><Relationship Id="rId4" Type="http://schemas.openxmlformats.org/officeDocument/2006/relationships/image" Target="../media/image7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5.jpg"/><Relationship Id="rId4" Type="http://schemas.openxmlformats.org/officeDocument/2006/relationships/image" Target="../media/image74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g"/><Relationship Id="rId3" Type="http://schemas.openxmlformats.org/officeDocument/2006/relationships/image" Target="../media/image76.jpg"/><Relationship Id="rId7" Type="http://schemas.openxmlformats.org/officeDocument/2006/relationships/image" Target="../media/image80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9.jpg"/><Relationship Id="rId5" Type="http://schemas.openxmlformats.org/officeDocument/2006/relationships/image" Target="../media/image78.jpg"/><Relationship Id="rId4" Type="http://schemas.openxmlformats.org/officeDocument/2006/relationships/image" Target="../media/image77.jpg"/><Relationship Id="rId9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7" Type="http://schemas.openxmlformats.org/officeDocument/2006/relationships/image" Target="../media/image8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6.png"/><Relationship Id="rId5" Type="http://schemas.openxmlformats.org/officeDocument/2006/relationships/image" Target="../media/image85.jpg"/><Relationship Id="rId4" Type="http://schemas.openxmlformats.org/officeDocument/2006/relationships/image" Target="../media/image8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12" Type="http://schemas.openxmlformats.org/officeDocument/2006/relationships/image" Target="../media/image33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7.jpg"/><Relationship Id="rId11" Type="http://schemas.openxmlformats.org/officeDocument/2006/relationships/image" Target="../media/image32.jpg"/><Relationship Id="rId5" Type="http://schemas.openxmlformats.org/officeDocument/2006/relationships/image" Target="../media/image26.jpg"/><Relationship Id="rId10" Type="http://schemas.openxmlformats.org/officeDocument/2006/relationships/image" Target="../media/image31.jpg"/><Relationship Id="rId4" Type="http://schemas.openxmlformats.org/officeDocument/2006/relationships/image" Target="../media/image25.jpg"/><Relationship Id="rId9" Type="http://schemas.openxmlformats.org/officeDocument/2006/relationships/image" Target="../media/image30.jpg"/><Relationship Id="rId14" Type="http://schemas.openxmlformats.org/officeDocument/2006/relationships/image" Target="../media/image35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g"/><Relationship Id="rId13" Type="http://schemas.openxmlformats.org/officeDocument/2006/relationships/image" Target="../media/image96.jpg"/><Relationship Id="rId18" Type="http://schemas.openxmlformats.org/officeDocument/2006/relationships/image" Target="../media/image101.jpg"/><Relationship Id="rId3" Type="http://schemas.openxmlformats.org/officeDocument/2006/relationships/image" Target="../media/image42.jpg"/><Relationship Id="rId7" Type="http://schemas.openxmlformats.org/officeDocument/2006/relationships/image" Target="../media/image90.jpg"/><Relationship Id="rId12" Type="http://schemas.openxmlformats.org/officeDocument/2006/relationships/image" Target="../media/image95.jpg"/><Relationship Id="rId17" Type="http://schemas.openxmlformats.org/officeDocument/2006/relationships/image" Target="../media/image100.jpg"/><Relationship Id="rId2" Type="http://schemas.openxmlformats.org/officeDocument/2006/relationships/image" Target="../media/image36.png"/><Relationship Id="rId16" Type="http://schemas.openxmlformats.org/officeDocument/2006/relationships/image" Target="../media/image99.jpg"/><Relationship Id="rId20" Type="http://schemas.openxmlformats.org/officeDocument/2006/relationships/image" Target="../media/image103.jp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9.jpg"/><Relationship Id="rId11" Type="http://schemas.openxmlformats.org/officeDocument/2006/relationships/image" Target="../media/image94.jpg"/><Relationship Id="rId5" Type="http://schemas.openxmlformats.org/officeDocument/2006/relationships/image" Target="../media/image86.png"/><Relationship Id="rId15" Type="http://schemas.openxmlformats.org/officeDocument/2006/relationships/image" Target="../media/image98.jpg"/><Relationship Id="rId10" Type="http://schemas.openxmlformats.org/officeDocument/2006/relationships/image" Target="../media/image93.jpg"/><Relationship Id="rId19" Type="http://schemas.openxmlformats.org/officeDocument/2006/relationships/image" Target="../media/image102.jpg"/><Relationship Id="rId4" Type="http://schemas.openxmlformats.org/officeDocument/2006/relationships/image" Target="../media/image88.jpg"/><Relationship Id="rId9" Type="http://schemas.openxmlformats.org/officeDocument/2006/relationships/image" Target="../media/image92.jpg"/><Relationship Id="rId14" Type="http://schemas.openxmlformats.org/officeDocument/2006/relationships/image" Target="../media/image97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6.jpg"/><Relationship Id="rId4" Type="http://schemas.openxmlformats.org/officeDocument/2006/relationships/image" Target="../media/image10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9.jpg"/><Relationship Id="rId4" Type="http://schemas.openxmlformats.org/officeDocument/2006/relationships/image" Target="../media/image10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2.jpg"/><Relationship Id="rId4" Type="http://schemas.openxmlformats.org/officeDocument/2006/relationships/image" Target="../media/image11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5.jpg"/><Relationship Id="rId4" Type="http://schemas.openxmlformats.org/officeDocument/2006/relationships/image" Target="../media/image114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jpg"/><Relationship Id="rId3" Type="http://schemas.openxmlformats.org/officeDocument/2006/relationships/image" Target="../media/image116.jpg"/><Relationship Id="rId7" Type="http://schemas.openxmlformats.org/officeDocument/2006/relationships/image" Target="../media/image118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8.jpg"/><Relationship Id="rId5" Type="http://schemas.openxmlformats.org/officeDocument/2006/relationships/image" Target="../media/image117.jpg"/><Relationship Id="rId4" Type="http://schemas.openxmlformats.org/officeDocument/2006/relationships/image" Target="../media/image4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g"/><Relationship Id="rId7" Type="http://schemas.openxmlformats.org/officeDocument/2006/relationships/image" Target="../media/image123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9.jpg"/><Relationship Id="rId5" Type="http://schemas.openxmlformats.org/officeDocument/2006/relationships/image" Target="../media/image122.jpg"/><Relationship Id="rId4" Type="http://schemas.openxmlformats.org/officeDocument/2006/relationships/image" Target="../media/image121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jpg"/><Relationship Id="rId3" Type="http://schemas.openxmlformats.org/officeDocument/2006/relationships/image" Target="../media/image124.jpg"/><Relationship Id="rId7" Type="http://schemas.openxmlformats.org/officeDocument/2006/relationships/image" Target="../media/image128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7.jpg"/><Relationship Id="rId5" Type="http://schemas.openxmlformats.org/officeDocument/2006/relationships/image" Target="../media/image126.png"/><Relationship Id="rId4" Type="http://schemas.openxmlformats.org/officeDocument/2006/relationships/image" Target="../media/image125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jpg"/><Relationship Id="rId3" Type="http://schemas.openxmlformats.org/officeDocument/2006/relationships/image" Target="../media/image122.jpg"/><Relationship Id="rId7" Type="http://schemas.openxmlformats.org/officeDocument/2006/relationships/image" Target="../media/image132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1.jpg"/><Relationship Id="rId11" Type="http://schemas.openxmlformats.org/officeDocument/2006/relationships/image" Target="../media/image136.jpg"/><Relationship Id="rId5" Type="http://schemas.openxmlformats.org/officeDocument/2006/relationships/image" Target="../media/image130.jpg"/><Relationship Id="rId10" Type="http://schemas.openxmlformats.org/officeDocument/2006/relationships/image" Target="../media/image135.jpg"/><Relationship Id="rId4" Type="http://schemas.openxmlformats.org/officeDocument/2006/relationships/image" Target="../media/image39.jpg"/><Relationship Id="rId9" Type="http://schemas.openxmlformats.org/officeDocument/2006/relationships/image" Target="../media/image13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7.jpg"/><Relationship Id="rId7" Type="http://schemas.openxmlformats.org/officeDocument/2006/relationships/image" Target="../media/image28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0.jpg"/><Relationship Id="rId11" Type="http://schemas.openxmlformats.org/officeDocument/2006/relationships/image" Target="../media/image44.jpg"/><Relationship Id="rId5" Type="http://schemas.openxmlformats.org/officeDocument/2006/relationships/image" Target="../media/image39.jpg"/><Relationship Id="rId10" Type="http://schemas.openxmlformats.org/officeDocument/2006/relationships/image" Target="../media/image43.jpg"/><Relationship Id="rId4" Type="http://schemas.openxmlformats.org/officeDocument/2006/relationships/image" Target="../media/image38.jpg"/><Relationship Id="rId9" Type="http://schemas.openxmlformats.org/officeDocument/2006/relationships/image" Target="../media/image4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g"/><Relationship Id="rId2" Type="http://schemas.openxmlformats.org/officeDocument/2006/relationships/image" Target="../media/image139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6.png"/><Relationship Id="rId4" Type="http://schemas.openxmlformats.org/officeDocument/2006/relationships/image" Target="../media/image14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7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8.jpg"/><Relationship Id="rId5" Type="http://schemas.openxmlformats.org/officeDocument/2006/relationships/image" Target="../media/image157.png"/><Relationship Id="rId4" Type="http://schemas.openxmlformats.org/officeDocument/2006/relationships/image" Target="../media/image156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1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9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1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7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6.jpg"/><Relationship Id="rId4" Type="http://schemas.openxmlformats.org/officeDocument/2006/relationships/image" Target="../media/image175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0.jpg"/><Relationship Id="rId5" Type="http://schemas.openxmlformats.org/officeDocument/2006/relationships/image" Target="../media/image179.jpg"/><Relationship Id="rId4" Type="http://schemas.openxmlformats.org/officeDocument/2006/relationships/image" Target="../media/image178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2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4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6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0.jpg"/><Relationship Id="rId5" Type="http://schemas.openxmlformats.org/officeDocument/2006/relationships/image" Target="../media/image189.jpg"/><Relationship Id="rId4" Type="http://schemas.openxmlformats.org/officeDocument/2006/relationships/image" Target="../media/image188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3.jpg"/><Relationship Id="rId4" Type="http://schemas.openxmlformats.org/officeDocument/2006/relationships/image" Target="../media/image192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9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6.jpg"/><Relationship Id="rId4" Type="http://schemas.openxmlformats.org/officeDocument/2006/relationships/image" Target="../media/image118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1.jpg"/><Relationship Id="rId5" Type="http://schemas.openxmlformats.org/officeDocument/2006/relationships/image" Target="../media/image200.jpg"/><Relationship Id="rId4" Type="http://schemas.openxmlformats.org/officeDocument/2006/relationships/image" Target="../media/image199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3.jp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8.jpg"/><Relationship Id="rId5" Type="http://schemas.openxmlformats.org/officeDocument/2006/relationships/image" Target="../media/image207.jpg"/><Relationship Id="rId4" Type="http://schemas.openxmlformats.org/officeDocument/2006/relationships/image" Target="../media/image206.jp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9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697288" y="1052513"/>
            <a:ext cx="5338762" cy="14160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sz="1900" dirty="0">
                <a:solidFill>
                  <a:schemeClr val="tx1"/>
                </a:solidFill>
              </a:rPr>
              <a:t> </a:t>
            </a:r>
            <a:r>
              <a:rPr sz="1900" b="1" dirty="0" err="1">
                <a:solidFill>
                  <a:schemeClr val="tx1"/>
                </a:solidFill>
              </a:rPr>
              <a:t>Profº</a:t>
            </a:r>
            <a:r>
              <a:rPr sz="1900" b="1" dirty="0">
                <a:solidFill>
                  <a:schemeClr val="tx1"/>
                </a:solidFill>
              </a:rPr>
              <a:t> Ms. Leonardo E. Ferreira</a:t>
            </a:r>
          </a:p>
          <a:p>
            <a:pPr>
              <a:lnSpc>
                <a:spcPct val="80000"/>
              </a:lnSpc>
            </a:pPr>
            <a:r>
              <a:rPr lang="en-US" sz="1900" dirty="0" err="1">
                <a:solidFill>
                  <a:schemeClr val="tx1"/>
                </a:solidFill>
              </a:rPr>
              <a:t>Foz</a:t>
            </a:r>
            <a:r>
              <a:rPr lang="en-US" sz="1900" dirty="0">
                <a:solidFill>
                  <a:schemeClr val="tx1"/>
                </a:solidFill>
              </a:rPr>
              <a:t> do Iguaçu, 28 de Abril</a:t>
            </a:r>
            <a:r>
              <a:rPr lang="en-US" sz="1900">
                <a:solidFill>
                  <a:schemeClr val="tx1"/>
                </a:solidFill>
              </a:rPr>
              <a:t>, 2025.</a:t>
            </a:r>
            <a:endParaRPr sz="1900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0825" y="3408363"/>
            <a:ext cx="7273925" cy="957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sz="2400" dirty="0">
                <a:solidFill>
                  <a:schemeClr val="accent2"/>
                </a:solidFill>
              </a:rPr>
              <a:t>Revisão - Biologia</a:t>
            </a:r>
            <a:br>
              <a:rPr sz="2400" dirty="0">
                <a:solidFill>
                  <a:schemeClr val="accent2"/>
                </a:solidFill>
              </a:rPr>
            </a:br>
            <a:r>
              <a:rPr lang="pt-BR" sz="2400" dirty="0">
                <a:solidFill>
                  <a:schemeClr val="accent2"/>
                </a:solidFill>
              </a:rPr>
              <a:t>Reino Animal – Filo Artropoda</a:t>
            </a:r>
            <a:br>
              <a:rPr sz="3200" b="0" dirty="0">
                <a:solidFill>
                  <a:srgbClr val="262626"/>
                </a:solidFill>
                <a:latin typeface="Arial" charset="0"/>
                <a:cs typeface="Arial" charset="0"/>
              </a:rPr>
            </a:br>
            <a:endParaRPr dirty="0">
              <a:latin typeface="Arial" charset="0"/>
              <a:cs typeface="Arial" charset="0"/>
            </a:endParaRPr>
          </a:p>
        </p:txBody>
      </p:sp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250825" y="4037013"/>
            <a:ext cx="72739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Font typeface="Wingdings 2" pitchFamily="18" charset="2"/>
              <a:buNone/>
            </a:pPr>
            <a:r>
              <a:rPr lang="pt-BR" sz="2000" b="1" dirty="0">
                <a:solidFill>
                  <a:schemeClr val="bg1"/>
                </a:solidFill>
                <a:latin typeface="Arial" charset="0"/>
              </a:rPr>
              <a:t>Morfologia, Fisiologia e suas principais características.</a:t>
            </a:r>
            <a:endParaRPr lang="pt-BR" sz="22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25144"/>
            <a:ext cx="2080265" cy="17812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6" name="Picture 2" descr="Resultado de imagem para Quarentena covid-19">
            <a:extLst>
              <a:ext uri="{FF2B5EF4-FFF2-40B4-BE49-F238E27FC236}">
                <a16:creationId xmlns:a16="http://schemas.microsoft.com/office/drawing/2014/main" id="{9ED6C582-2430-4D28-92D6-F6F1B56F16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0" r="22376"/>
          <a:stretch/>
        </p:blipFill>
        <p:spPr bwMode="auto">
          <a:xfrm>
            <a:off x="323528" y="200502"/>
            <a:ext cx="2880320" cy="2489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Resultado de imagem para Quarentena covid-19">
            <a:extLst>
              <a:ext uri="{FF2B5EF4-FFF2-40B4-BE49-F238E27FC236}">
                <a16:creationId xmlns:a16="http://schemas.microsoft.com/office/drawing/2014/main" id="{83C19774-49E4-4030-AE0A-EA03D2CBB7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3" t="14082" r="10148" b="14082"/>
          <a:stretch/>
        </p:blipFill>
        <p:spPr bwMode="auto">
          <a:xfrm>
            <a:off x="1835696" y="4602757"/>
            <a:ext cx="3120741" cy="2026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15238"/>
            <a:ext cx="6586220" cy="47519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99235">
              <a:spcBef>
                <a:spcPts val="95"/>
              </a:spcBef>
            </a:pPr>
            <a:r>
              <a:rPr sz="4000" b="1" spc="-5" dirty="0">
                <a:solidFill>
                  <a:prstClr val="black"/>
                </a:solidFill>
                <a:latin typeface="Arial"/>
                <a:cs typeface="Arial"/>
              </a:rPr>
              <a:t>SUB-FILO</a:t>
            </a:r>
            <a:r>
              <a:rPr sz="4000" b="1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prstClr val="black"/>
                </a:solidFill>
                <a:latin typeface="Arial"/>
                <a:cs typeface="Arial"/>
              </a:rPr>
              <a:t>UNIRAMIA</a:t>
            </a:r>
            <a:endParaRPr sz="4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3535">
              <a:spcBef>
                <a:spcPts val="3900"/>
              </a:spcBef>
              <a:buFont typeface="Arial"/>
              <a:buChar char="•"/>
              <a:tabLst>
                <a:tab pos="356235" algn="l"/>
              </a:tabLst>
            </a:pPr>
            <a:r>
              <a:rPr sz="4000" b="1" spc="-5" dirty="0">
                <a:solidFill>
                  <a:prstClr val="black"/>
                </a:solidFill>
                <a:latin typeface="Arial"/>
                <a:cs typeface="Arial"/>
              </a:rPr>
              <a:t>Classes:</a:t>
            </a:r>
            <a:endParaRPr sz="40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50"/>
              </a:spcBef>
              <a:buFont typeface="Arial"/>
              <a:buChar char="•"/>
            </a:pPr>
            <a:endParaRPr sz="5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899794" lvl="1" indent="-544830">
              <a:buClr>
                <a:srgbClr val="EB4545"/>
              </a:buClr>
              <a:buFont typeface="UnDotum"/>
              <a:buChar char=""/>
              <a:tabLst>
                <a:tab pos="900430" algn="l"/>
              </a:tabLst>
            </a:pPr>
            <a:r>
              <a:rPr sz="4000" spc="-5" dirty="0">
                <a:solidFill>
                  <a:prstClr val="black"/>
                </a:solidFill>
                <a:latin typeface="Arial"/>
                <a:cs typeface="Arial"/>
              </a:rPr>
              <a:t>Chilopoda</a:t>
            </a:r>
            <a:endParaRPr sz="4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899794" lvl="1" indent="-544830">
              <a:spcBef>
                <a:spcPts val="965"/>
              </a:spcBef>
              <a:buClr>
                <a:srgbClr val="EB4545"/>
              </a:buClr>
              <a:buFont typeface="UnDotum"/>
              <a:buChar char=""/>
              <a:tabLst>
                <a:tab pos="900430" algn="l"/>
              </a:tabLst>
            </a:pPr>
            <a:r>
              <a:rPr sz="4000" spc="-5" dirty="0">
                <a:solidFill>
                  <a:prstClr val="black"/>
                </a:solidFill>
                <a:latin typeface="Arial"/>
                <a:cs typeface="Arial"/>
              </a:rPr>
              <a:t>Diplopoda</a:t>
            </a:r>
            <a:endParaRPr sz="4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94640">
              <a:spcBef>
                <a:spcPts val="960"/>
              </a:spcBef>
            </a:pPr>
            <a:r>
              <a:rPr sz="4000" spc="-830" dirty="0">
                <a:solidFill>
                  <a:srgbClr val="EB4545"/>
                </a:solidFill>
                <a:latin typeface="UnDotum"/>
                <a:cs typeface="UnDotum"/>
              </a:rPr>
              <a:t></a:t>
            </a:r>
            <a:r>
              <a:rPr sz="4000" spc="-825" dirty="0">
                <a:solidFill>
                  <a:srgbClr val="EB4545"/>
                </a:solidFill>
                <a:latin typeface="UnDotum"/>
                <a:cs typeface="UnDotum"/>
              </a:rPr>
              <a:t> </a:t>
            </a:r>
            <a:r>
              <a:rPr lang="en-US" sz="4000" spc="-825" dirty="0">
                <a:solidFill>
                  <a:srgbClr val="EB4545"/>
                </a:solidFill>
                <a:latin typeface="UnDotum"/>
                <a:cs typeface="UnDotum"/>
              </a:rPr>
              <a:t>        </a:t>
            </a:r>
            <a:r>
              <a:rPr sz="4000" spc="-5" dirty="0" err="1">
                <a:solidFill>
                  <a:prstClr val="black"/>
                </a:solidFill>
                <a:latin typeface="Arial"/>
                <a:cs typeface="Arial"/>
              </a:rPr>
              <a:t>Insecta</a:t>
            </a:r>
            <a:endParaRPr sz="4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524000"/>
            <a:ext cx="9144000" cy="2052955"/>
            <a:chOff x="0" y="1524000"/>
            <a:chExt cx="9144000" cy="2052955"/>
          </a:xfrm>
        </p:grpSpPr>
        <p:sp>
          <p:nvSpPr>
            <p:cNvPr id="4" name="object 4"/>
            <p:cNvSpPr/>
            <p:nvPr/>
          </p:nvSpPr>
          <p:spPr>
            <a:xfrm>
              <a:off x="0" y="1524000"/>
              <a:ext cx="9144000" cy="1587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6156325" y="1700148"/>
              <a:ext cx="2819400" cy="18764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038600" y="2819400"/>
            <a:ext cx="4869180" cy="3380104"/>
            <a:chOff x="4038600" y="2819400"/>
            <a:chExt cx="4869180" cy="3380104"/>
          </a:xfrm>
        </p:grpSpPr>
        <p:sp>
          <p:nvSpPr>
            <p:cNvPr id="7" name="object 7"/>
            <p:cNvSpPr/>
            <p:nvPr/>
          </p:nvSpPr>
          <p:spPr>
            <a:xfrm>
              <a:off x="4038600" y="2819400"/>
              <a:ext cx="1982851" cy="2590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6011926" y="4437062"/>
              <a:ext cx="2895600" cy="17621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117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9180" y="272618"/>
            <a:ext cx="549021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00" marR="5080" indent="-137223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CLASSES CHILOPODA</a:t>
            </a:r>
            <a:r>
              <a:rPr sz="3600" spc="-90" dirty="0"/>
              <a:t> </a:t>
            </a:r>
            <a:r>
              <a:rPr sz="3600" dirty="0"/>
              <a:t>E  </a:t>
            </a:r>
            <a:r>
              <a:rPr sz="3600" spc="-5" dirty="0"/>
              <a:t>DIPLOPODA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621358"/>
            <a:ext cx="7838440" cy="2693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spcBef>
                <a:spcPts val="105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3500" dirty="0">
                <a:solidFill>
                  <a:prstClr val="black"/>
                </a:solidFill>
                <a:latin typeface="Arial"/>
                <a:cs typeface="Arial"/>
              </a:rPr>
              <a:t>Sob o nome de </a:t>
            </a:r>
            <a:r>
              <a:rPr sz="3500" b="1" dirty="0">
                <a:solidFill>
                  <a:srgbClr val="EB4545"/>
                </a:solidFill>
                <a:latin typeface="Arial"/>
                <a:cs typeface="Arial"/>
              </a:rPr>
              <a:t>miriápodes </a:t>
            </a:r>
            <a:r>
              <a:rPr sz="3500" spc="-5" dirty="0">
                <a:solidFill>
                  <a:prstClr val="black"/>
                </a:solidFill>
                <a:latin typeface="Arial"/>
                <a:cs typeface="Arial"/>
              </a:rPr>
              <a:t>estão  agrupados animais </a:t>
            </a:r>
            <a:r>
              <a:rPr sz="3500" dirty="0">
                <a:solidFill>
                  <a:prstClr val="black"/>
                </a:solidFill>
                <a:latin typeface="Arial"/>
                <a:cs typeface="Arial"/>
              </a:rPr>
              <a:t>que </a:t>
            </a:r>
            <a:r>
              <a:rPr sz="3500" spc="-5" dirty="0">
                <a:solidFill>
                  <a:prstClr val="black"/>
                </a:solidFill>
                <a:latin typeface="Arial"/>
                <a:cs typeface="Arial"/>
              </a:rPr>
              <a:t>apresentam </a:t>
            </a:r>
            <a:r>
              <a:rPr sz="3500" dirty="0">
                <a:solidFill>
                  <a:prstClr val="black"/>
                </a:solidFill>
                <a:latin typeface="Arial"/>
                <a:cs typeface="Arial"/>
              </a:rPr>
              <a:t>o  </a:t>
            </a:r>
            <a:r>
              <a:rPr sz="3500" spc="-5" dirty="0">
                <a:solidFill>
                  <a:prstClr val="black"/>
                </a:solidFill>
                <a:latin typeface="Arial"/>
                <a:cs typeface="Arial"/>
              </a:rPr>
              <a:t>corpo </a:t>
            </a:r>
            <a:r>
              <a:rPr sz="3500" dirty="0">
                <a:solidFill>
                  <a:prstClr val="black"/>
                </a:solidFill>
                <a:latin typeface="Arial"/>
                <a:cs typeface="Arial"/>
              </a:rPr>
              <a:t>dividido em cabeça e </a:t>
            </a:r>
            <a:r>
              <a:rPr sz="3500" spc="-5" dirty="0">
                <a:solidFill>
                  <a:prstClr val="black"/>
                </a:solidFill>
                <a:latin typeface="Arial"/>
                <a:cs typeface="Arial"/>
              </a:rPr>
              <a:t>tronco </a:t>
            </a:r>
            <a:r>
              <a:rPr sz="3500" dirty="0">
                <a:solidFill>
                  <a:prstClr val="black"/>
                </a:solidFill>
                <a:latin typeface="Arial"/>
                <a:cs typeface="Arial"/>
              </a:rPr>
              <a:t>e  </a:t>
            </a:r>
            <a:r>
              <a:rPr sz="3500" spc="-5" dirty="0">
                <a:solidFill>
                  <a:prstClr val="black"/>
                </a:solidFill>
                <a:latin typeface="Arial"/>
                <a:cs typeface="Arial"/>
              </a:rPr>
              <a:t>possuem </a:t>
            </a:r>
            <a:r>
              <a:rPr sz="3500" dirty="0">
                <a:solidFill>
                  <a:prstClr val="black"/>
                </a:solidFill>
                <a:latin typeface="Arial"/>
                <a:cs typeface="Arial"/>
              </a:rPr>
              <a:t>muitas </a:t>
            </a:r>
            <a:r>
              <a:rPr sz="3500" spc="-5" dirty="0">
                <a:solidFill>
                  <a:prstClr val="black"/>
                </a:solidFill>
                <a:latin typeface="Arial"/>
                <a:cs typeface="Arial"/>
              </a:rPr>
              <a:t>pernas articuladas,  </a:t>
            </a:r>
            <a:r>
              <a:rPr sz="3500" dirty="0">
                <a:solidFill>
                  <a:prstClr val="black"/>
                </a:solidFill>
                <a:latin typeface="Arial"/>
                <a:cs typeface="Arial"/>
              </a:rPr>
              <a:t>como os </a:t>
            </a:r>
            <a:r>
              <a:rPr sz="3500" spc="-5" dirty="0">
                <a:solidFill>
                  <a:prstClr val="black"/>
                </a:solidFill>
                <a:latin typeface="Arial"/>
                <a:cs typeface="Arial"/>
              </a:rPr>
              <a:t>quilópodes </a:t>
            </a:r>
            <a:r>
              <a:rPr sz="3500" dirty="0">
                <a:solidFill>
                  <a:prstClr val="black"/>
                </a:solidFill>
                <a:latin typeface="Arial"/>
                <a:cs typeface="Arial"/>
              </a:rPr>
              <a:t>e os</a:t>
            </a:r>
            <a:r>
              <a:rPr sz="3500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500" spc="-5" dirty="0">
                <a:solidFill>
                  <a:prstClr val="black"/>
                </a:solidFill>
                <a:latin typeface="Arial"/>
                <a:cs typeface="Arial"/>
              </a:rPr>
              <a:t>diplópodes</a:t>
            </a:r>
            <a:endParaRPr sz="35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57400" y="4527550"/>
            <a:ext cx="1789049" cy="185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67200" y="4535487"/>
            <a:ext cx="2971800" cy="1838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79294" y="6473748"/>
            <a:ext cx="1041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b="1" spc="-5" dirty="0">
                <a:solidFill>
                  <a:srgbClr val="0D0D16"/>
                </a:solidFill>
                <a:latin typeface="Times New Roman"/>
                <a:cs typeface="Times New Roman"/>
              </a:rPr>
              <a:t>Quilópode</a:t>
            </a:r>
            <a:endParaRPr sz="1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7428" y="6473748"/>
            <a:ext cx="1028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b="1" spc="-5" dirty="0">
                <a:solidFill>
                  <a:srgbClr val="0D0D16"/>
                </a:solidFill>
                <a:latin typeface="Times New Roman"/>
                <a:cs typeface="Times New Roman"/>
              </a:rPr>
              <a:t>Diplópode</a:t>
            </a:r>
            <a:endParaRPr sz="1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03597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8908" y="515238"/>
            <a:ext cx="52705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CLASSE</a:t>
            </a:r>
            <a:r>
              <a:rPr sz="4000" spc="-65" dirty="0"/>
              <a:t> </a:t>
            </a:r>
            <a:r>
              <a:rPr sz="4000" spc="-5" dirty="0"/>
              <a:t>CHILOPODA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0" y="11256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8187" y="4648200"/>
            <a:ext cx="7788909" cy="2209800"/>
            <a:chOff x="738187" y="4648200"/>
            <a:chExt cx="7788909" cy="2209800"/>
          </a:xfrm>
        </p:grpSpPr>
        <p:sp>
          <p:nvSpPr>
            <p:cNvPr id="5" name="object 5"/>
            <p:cNvSpPr/>
            <p:nvPr/>
          </p:nvSpPr>
          <p:spPr>
            <a:xfrm>
              <a:off x="738187" y="4648200"/>
              <a:ext cx="3662362" cy="22097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4356100" y="4648200"/>
              <a:ext cx="1668526" cy="22097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6011926" y="4652961"/>
              <a:ext cx="2514600" cy="21748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65100" y="1585912"/>
          <a:ext cx="8514075" cy="2981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9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8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09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78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01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01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950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2705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201295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CLASSE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695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EXEMPLOS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CARACTERÍSTICAS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4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6710" marR="195580" indent="-14478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Divisão</a:t>
                      </a:r>
                      <a:r>
                        <a:rPr sz="10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do  corpo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9405" marR="146050" indent="-16510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Número</a:t>
                      </a:r>
                      <a:r>
                        <a:rPr sz="10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de  patas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Antenas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pt-BR" sz="1000" b="1" spc="-5" dirty="0">
                          <a:latin typeface="Arial"/>
                          <a:cs typeface="Arial"/>
                        </a:rPr>
                        <a:t>Quelíceras,</a:t>
                      </a: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pt-BR" sz="1000" b="1" spc="-5" dirty="0">
                          <a:latin typeface="Arial"/>
                          <a:cs typeface="Arial"/>
                        </a:rPr>
                        <a:t>Pedipalpos,</a:t>
                      </a: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pt-BR" sz="1000" b="1" dirty="0">
                          <a:latin typeface="Arial"/>
                          <a:cs typeface="Arial"/>
                        </a:rPr>
                        <a:t>Mandíbulas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pt-BR" sz="1000" b="1" spc="-5" dirty="0">
                          <a:latin typeface="Arial"/>
                          <a:cs typeface="Arial"/>
                        </a:rPr>
                        <a:t>Sistema Excretor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pt-BR" sz="1000" b="1" dirty="0">
                          <a:latin typeface="Arial"/>
                          <a:cs typeface="Arial"/>
                        </a:rPr>
                        <a:t>Sistgema Respiratório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68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CHILOPODA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35890" marR="100330" indent="-29209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Lacraia</a:t>
                      </a:r>
                      <a:r>
                        <a:rPr sz="14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ou  centopéia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273685" marR="134620" indent="-13144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Cabeça</a:t>
                      </a:r>
                      <a:r>
                        <a:rPr sz="14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  tronco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92075" marR="8699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 par por  seg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ento  do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tronco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 dirty="0">
                        <a:latin typeface="Times New Roman"/>
                        <a:cs typeface="Times New Roman"/>
                      </a:endParaRPr>
                    </a:p>
                    <a:p>
                      <a:pPr marL="125730" marR="118110" indent="120014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 par  (longas)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0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Arial"/>
                          <a:cs typeface="Arial"/>
                        </a:rPr>
                        <a:t>1</a:t>
                      </a:r>
                      <a:r>
                        <a:rPr lang="pt-BR"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pt-BR" sz="1400" dirty="0">
                          <a:latin typeface="Arial"/>
                          <a:cs typeface="Arial"/>
                        </a:rPr>
                        <a:t>par </a:t>
                      </a:r>
                      <a:r>
                        <a:rPr lang="pt-BR" sz="1400" b="1" dirty="0">
                          <a:latin typeface="Arial"/>
                          <a:cs typeface="Arial"/>
                        </a:rPr>
                        <a:t>Mandíbulas</a:t>
                      </a:r>
                      <a:endParaRPr lang="pt-BR" sz="1400" dirty="0"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Túbulos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Malphigui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lang="en-US" sz="18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lang="pt-BR" sz="18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en-US" sz="1400" dirty="0" err="1">
                          <a:latin typeface="Arial"/>
                          <a:cs typeface="Arial"/>
                        </a:rPr>
                        <a:t>Traqueal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7141254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8908" y="515238"/>
            <a:ext cx="52705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CLASSE</a:t>
            </a:r>
            <a:r>
              <a:rPr sz="4000" spc="-65" dirty="0"/>
              <a:t> </a:t>
            </a:r>
            <a:r>
              <a:rPr sz="4000" spc="-5" dirty="0"/>
              <a:t>CHILOPODA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0" y="1196975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552778"/>
            <a:ext cx="4146550" cy="33915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5080" indent="-343535">
              <a:lnSpc>
                <a:spcPct val="80000"/>
              </a:lnSpc>
              <a:spcBef>
                <a:spcPts val="675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Os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quilópodes apresentam  um par de pernas por  segmento, sendo o primeiro  par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transformado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em uma 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estrutura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denominada 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forcípula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, na extremidade  da qual se abre uma  glândula de</a:t>
            </a:r>
            <a:r>
              <a:rPr sz="2400" spc="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veneno.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104775" indent="-343535">
              <a:lnSpc>
                <a:spcPct val="80100"/>
              </a:lnSpc>
              <a:spcBef>
                <a:spcPts val="575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São predadores</a:t>
            </a:r>
            <a:r>
              <a:rPr sz="24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carnívoros 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e utilizam o veneno para  imobilizar as</a:t>
            </a:r>
            <a:r>
              <a:rPr sz="2400" spc="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presas.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843276" y="1700148"/>
            <a:ext cx="6301105" cy="5158105"/>
            <a:chOff x="2843276" y="1700148"/>
            <a:chExt cx="6301105" cy="5158105"/>
          </a:xfrm>
        </p:grpSpPr>
        <p:sp>
          <p:nvSpPr>
            <p:cNvPr id="6" name="object 6"/>
            <p:cNvSpPr/>
            <p:nvPr/>
          </p:nvSpPr>
          <p:spPr>
            <a:xfrm>
              <a:off x="2843276" y="5019675"/>
              <a:ext cx="2495550" cy="18383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738751" y="1700148"/>
              <a:ext cx="4405248" cy="3568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5637000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48075" y="274574"/>
            <a:ext cx="1846326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62800" y="533400"/>
            <a:ext cx="1689100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3608" y="693137"/>
            <a:ext cx="2375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b="1" spc="-10" dirty="0">
                <a:solidFill>
                  <a:prstClr val="black"/>
                </a:solidFill>
                <a:latin typeface="Arial"/>
                <a:cs typeface="Arial"/>
              </a:rPr>
              <a:t>CLASSE</a:t>
            </a:r>
            <a:r>
              <a:rPr sz="1800" b="1" spc="-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prstClr val="black"/>
                </a:solidFill>
                <a:latin typeface="Arial"/>
                <a:cs typeface="Arial"/>
              </a:rPr>
              <a:t>DIPLOPODA</a:t>
            </a:r>
            <a:endParaRPr sz="1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4937125"/>
            <a:ext cx="2819400" cy="19208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03575" y="4914900"/>
            <a:ext cx="2590800" cy="19430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5940425" y="4946650"/>
            <a:ext cx="2895600" cy="19113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-14287" y="1830387"/>
          <a:ext cx="8703308" cy="2731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4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4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50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55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55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217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623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213360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CLASSE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858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EXEMPLOS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CARACTERÍSTICAS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52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 marR="146050" indent="635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Divisão  do</a:t>
                      </a:r>
                      <a:r>
                        <a:rPr sz="14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corpo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6525" marR="128270" indent="241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Número  de</a:t>
                      </a:r>
                      <a:r>
                        <a:rPr sz="14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patas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Antenas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pt-BR" sz="1000" b="1" spc="-5" dirty="0">
                          <a:latin typeface="Arial"/>
                          <a:cs typeface="Arial"/>
                        </a:rPr>
                        <a:t>Quelíceras,</a:t>
                      </a: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pt-BR" sz="1000" b="1" spc="-5" dirty="0">
                          <a:latin typeface="Arial"/>
                          <a:cs typeface="Arial"/>
                        </a:rPr>
                        <a:t>Pedipalpos,</a:t>
                      </a: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pt-BR" sz="1000" b="1" dirty="0">
                          <a:latin typeface="Arial"/>
                          <a:cs typeface="Arial"/>
                        </a:rPr>
                        <a:t>Mandíbulas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pt-BR" sz="1000" b="1" spc="-5" dirty="0">
                          <a:latin typeface="Arial"/>
                          <a:cs typeface="Arial"/>
                        </a:rPr>
                        <a:t>Sistema Excretor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pt-BR" sz="1000" b="1" dirty="0">
                          <a:latin typeface="Arial"/>
                          <a:cs typeface="Arial"/>
                        </a:rPr>
                        <a:t>Sistgema Respiratório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2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382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DIPLOPODA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09880" marR="120650" indent="-1828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Piolh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o-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-  cobra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284480" marR="146050" indent="-1314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Cabeça</a:t>
                      </a:r>
                      <a:r>
                        <a:rPr sz="12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 </a:t>
                      </a:r>
                      <a:r>
                        <a:rPr sz="1200" dirty="0" err="1"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1200" dirty="0" err="1">
                          <a:latin typeface="Arial"/>
                          <a:cs typeface="Arial"/>
                        </a:rPr>
                        <a:t>órax</a:t>
                      </a:r>
                      <a:r>
                        <a:rPr lang="en-US" sz="1200" dirty="0">
                          <a:latin typeface="Arial"/>
                          <a:cs typeface="Arial"/>
                        </a:rPr>
                        <a:t> e </a:t>
                      </a:r>
                      <a:r>
                        <a:rPr lang="en-US" sz="1200" dirty="0" err="1">
                          <a:latin typeface="Arial"/>
                          <a:cs typeface="Arial"/>
                        </a:rPr>
                        <a:t>Abdome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1440" marR="11112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 pares  por  seg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ento  do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tronco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35255" marR="125095" indent="1187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 par  (longa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0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Arial"/>
                          <a:cs typeface="Arial"/>
                        </a:rPr>
                        <a:t>1</a:t>
                      </a:r>
                      <a:r>
                        <a:rPr lang="pt-BR"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pt-BR" sz="1400" dirty="0">
                          <a:latin typeface="Arial"/>
                          <a:cs typeface="Arial"/>
                        </a:rPr>
                        <a:t>par </a:t>
                      </a:r>
                      <a:r>
                        <a:rPr lang="pt-BR" sz="1400" b="1" dirty="0">
                          <a:latin typeface="Arial"/>
                          <a:cs typeface="Arial"/>
                        </a:rPr>
                        <a:t>Mandíbulas</a:t>
                      </a:r>
                      <a:endParaRPr lang="pt-BR"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Túbulos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Malphigui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lang="en-US" sz="18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lang="pt-BR" sz="18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en-US" sz="1400" dirty="0" err="1">
                          <a:latin typeface="Arial"/>
                          <a:cs typeface="Arial"/>
                        </a:rPr>
                        <a:t>Traqueal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6353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2625" y="515238"/>
            <a:ext cx="52431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CLASSE</a:t>
            </a:r>
            <a:r>
              <a:rPr sz="4000" spc="-60" dirty="0"/>
              <a:t> </a:t>
            </a:r>
            <a:r>
              <a:rPr sz="4000" spc="-5" dirty="0"/>
              <a:t>DIPLOPODA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581734"/>
            <a:ext cx="7887334" cy="28422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971550" indent="-343535">
              <a:lnSpc>
                <a:spcPts val="3020"/>
              </a:lnSpc>
              <a:spcBef>
                <a:spcPts val="480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Os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diplópodes são animais herbívoros</a:t>
            </a:r>
            <a:r>
              <a:rPr sz="2800" spc="-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ou 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detritívoros e </a:t>
            </a:r>
            <a:r>
              <a:rPr sz="2800" b="1" spc="-5" dirty="0">
                <a:solidFill>
                  <a:prstClr val="black"/>
                </a:solidFill>
                <a:latin typeface="Arial"/>
                <a:cs typeface="Arial"/>
              </a:rPr>
              <a:t>não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possuem</a:t>
            </a:r>
            <a:r>
              <a:rPr sz="2800" spc="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forcípula.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080" indent="-343535">
              <a:lnSpc>
                <a:spcPct val="90000"/>
              </a:lnSpc>
              <a:spcBef>
                <a:spcPts val="635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A parte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anterior de seu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tronco é formada por  quatro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segmentos, dos quais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o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primeiro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não  possui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pernas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e os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outros três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possuem um par  de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pernas cada um.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Os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demais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segmentos do 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tronco possuem dois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pares de</a:t>
            </a:r>
            <a:r>
              <a:rPr sz="28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pernas.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196975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600" y="4495863"/>
            <a:ext cx="3276600" cy="14197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64001" y="4540250"/>
            <a:ext cx="2174875" cy="2317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11926" y="4652962"/>
            <a:ext cx="2895600" cy="18002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31409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63488-58B8-409D-A203-1CEC9C3E3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B9059-6529-4251-A96A-B934FBCB2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Papo de Cobra">
            <a:extLst>
              <a:ext uri="{FF2B5EF4-FFF2-40B4-BE49-F238E27FC236}">
                <a16:creationId xmlns:a16="http://schemas.microsoft.com/office/drawing/2014/main" id="{D70C3EC4-F561-45F3-AED5-FC83E3083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88" y="1276350"/>
            <a:ext cx="8623624" cy="527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118976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7341" y="515238"/>
            <a:ext cx="44538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CLASSE</a:t>
            </a:r>
            <a:r>
              <a:rPr sz="4000" spc="-65" dirty="0"/>
              <a:t> </a:t>
            </a:r>
            <a:r>
              <a:rPr sz="4000" spc="-5" dirty="0"/>
              <a:t>INSECTA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3850" y="4968875"/>
            <a:ext cx="2971800" cy="18891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92950" y="4984750"/>
            <a:ext cx="1814576" cy="1873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-14287" y="1585912"/>
          <a:ext cx="8686800" cy="3197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5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3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5410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84785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CLASSE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4224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EXEMPLOS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CARACTERÍSTICAS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387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970" marR="13208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isão 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do 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corpo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255" marR="126364" indent="241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Número  de</a:t>
                      </a:r>
                      <a:r>
                        <a:rPr sz="14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patas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Antenas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pt-BR" sz="1000" b="1" spc="-5" dirty="0">
                          <a:latin typeface="Arial"/>
                          <a:cs typeface="Arial"/>
                        </a:rPr>
                        <a:t>Quelíceras,</a:t>
                      </a: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pt-BR" sz="1000" b="1" spc="-5" dirty="0">
                          <a:latin typeface="Arial"/>
                          <a:cs typeface="Arial"/>
                        </a:rPr>
                        <a:t>Pedipalpos,</a:t>
                      </a: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pt-BR" sz="1000" b="1" dirty="0">
                          <a:latin typeface="Arial"/>
                          <a:cs typeface="Arial"/>
                        </a:rPr>
                        <a:t>Mandíbulas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pt-BR" sz="1000" b="1" spc="-5" dirty="0">
                          <a:latin typeface="Arial"/>
                          <a:cs typeface="Arial"/>
                        </a:rPr>
                        <a:t>Sistema Excretor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pt-BR" sz="1000" b="1" dirty="0">
                          <a:latin typeface="Arial"/>
                          <a:cs typeface="Arial"/>
                        </a:rPr>
                        <a:t>Sistgema Respiratório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b="1" spc="-25" dirty="0">
                          <a:latin typeface="Arial"/>
                          <a:cs typeface="Arial"/>
                        </a:rPr>
                        <a:t>INSECTA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6690" marR="1803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Borbole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,  abelhas,  traças,  besouros,  grilos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etc.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517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abeça,  tórax e  abdome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968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pares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54305" marR="145415" indent="99060">
                        <a:lnSpc>
                          <a:spcPct val="12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 par  (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urtas)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0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Arial"/>
                          <a:cs typeface="Arial"/>
                        </a:rPr>
                        <a:t>1</a:t>
                      </a:r>
                      <a:r>
                        <a:rPr lang="pt-BR"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pt-BR" sz="1400" dirty="0">
                          <a:latin typeface="Arial"/>
                          <a:cs typeface="Arial"/>
                        </a:rPr>
                        <a:t>par </a:t>
                      </a:r>
                      <a:r>
                        <a:rPr lang="pt-BR" sz="1400" b="1" dirty="0">
                          <a:latin typeface="Arial"/>
                          <a:cs typeface="Arial"/>
                        </a:rPr>
                        <a:t>Mandíbulas</a:t>
                      </a:r>
                      <a:endParaRPr lang="pt-BR"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Túbulos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Malphigui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lang="en-US" sz="18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lang="pt-BR" sz="18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en-US" sz="1400" dirty="0" err="1">
                          <a:latin typeface="Arial"/>
                          <a:cs typeface="Arial"/>
                        </a:rPr>
                        <a:t>Traqueal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3564001" y="4953000"/>
            <a:ext cx="3048000" cy="19049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570906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0264" y="482930"/>
            <a:ext cx="49047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CLASSE</a:t>
            </a:r>
            <a:r>
              <a:rPr spc="-70" dirty="0"/>
              <a:t> </a:t>
            </a:r>
            <a:r>
              <a:rPr dirty="0"/>
              <a:t>INSECTA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976755"/>
            <a:ext cx="7294880" cy="2753959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305435" indent="-342900">
              <a:lnSpc>
                <a:spcPts val="2160"/>
              </a:lnSpc>
              <a:spcBef>
                <a:spcPts val="37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Reúne o maior número de espécies animais conhecidas,  sendo portanto o grupo mais diversificado dentre os  artrópodes e, </a:t>
            </a:r>
            <a:r>
              <a:rPr sz="2000" dirty="0" err="1">
                <a:solidFill>
                  <a:prstClr val="black"/>
                </a:solidFill>
                <a:latin typeface="Arial"/>
                <a:cs typeface="Arial"/>
              </a:rPr>
              <a:t>conseq</a:t>
            </a:r>
            <a:r>
              <a:rPr lang="en-US" sz="2000" dirty="0" err="1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000" dirty="0" err="1">
                <a:solidFill>
                  <a:prstClr val="black"/>
                </a:solidFill>
                <a:latin typeface="Arial"/>
                <a:cs typeface="Arial"/>
              </a:rPr>
              <a:t>entemente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, dentre todos os</a:t>
            </a:r>
            <a:r>
              <a:rPr sz="2000" spc="-2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animais.</a:t>
            </a:r>
          </a:p>
          <a:p>
            <a:pPr marL="355600" marR="260985" indent="-342900" algn="just">
              <a:lnSpc>
                <a:spcPts val="2160"/>
              </a:lnSpc>
              <a:spcBef>
                <a:spcPts val="480"/>
              </a:spcBef>
              <a:buFontTx/>
              <a:buChar char="•"/>
              <a:tabLst>
                <a:tab pos="35560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 maioria é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terrestre,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embora algumas espécies tenham se  adaptado à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vida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no ambiente de água doce </a:t>
            </a:r>
            <a:r>
              <a:rPr sz="2000" spc="-21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retenção de  bolhas de ar em contato com o corpo, utilizando-as para</a:t>
            </a:r>
            <a:r>
              <a:rPr sz="2000" spc="-20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as  trocas gasosas quando estão imersos na</a:t>
            </a:r>
            <a:r>
              <a:rPr sz="2000" spc="-1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água.</a:t>
            </a:r>
          </a:p>
          <a:p>
            <a:pPr marL="355600" indent="-342900" algn="just">
              <a:spcBef>
                <a:spcPts val="210"/>
              </a:spcBef>
              <a:buFontTx/>
              <a:buChar char="•"/>
              <a:tabLst>
                <a:tab pos="35560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Em algumas espécies ocorre a presença de larvas</a:t>
            </a:r>
            <a:r>
              <a:rPr sz="2000" spc="-19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aquáticas.</a:t>
            </a:r>
          </a:p>
          <a:p>
            <a:pPr marL="355600" indent="-342900" algn="just">
              <a:spcBef>
                <a:spcPts val="240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dirty="0">
                <a:solidFill>
                  <a:srgbClr val="EB4545"/>
                </a:solidFill>
                <a:latin typeface="Arial"/>
                <a:cs typeface="Arial"/>
              </a:rPr>
              <a:t>Únicos </a:t>
            </a:r>
            <a:r>
              <a:rPr sz="2000" b="1" spc="-5" dirty="0">
                <a:solidFill>
                  <a:srgbClr val="EB4545"/>
                </a:solidFill>
                <a:latin typeface="Arial"/>
                <a:cs typeface="Arial"/>
              </a:rPr>
              <a:t>invertebrados </a:t>
            </a:r>
            <a:r>
              <a:rPr sz="2000" b="1" dirty="0">
                <a:solidFill>
                  <a:srgbClr val="EB4545"/>
                </a:solidFill>
                <a:latin typeface="Arial"/>
                <a:cs typeface="Arial"/>
              </a:rPr>
              <a:t>com adaptações para o</a:t>
            </a:r>
            <a:r>
              <a:rPr sz="2000" b="1" spc="-80" dirty="0">
                <a:solidFill>
                  <a:srgbClr val="EB4545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EB4545"/>
                </a:solidFill>
                <a:latin typeface="Arial"/>
                <a:cs typeface="Arial"/>
              </a:rPr>
              <a:t>vôo.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533400"/>
            <a:ext cx="9144000" cy="1149350"/>
            <a:chOff x="0" y="533400"/>
            <a:chExt cx="9144000" cy="1149350"/>
          </a:xfrm>
        </p:grpSpPr>
        <p:sp>
          <p:nvSpPr>
            <p:cNvPr id="5" name="object 5"/>
            <p:cNvSpPr/>
            <p:nvPr/>
          </p:nvSpPr>
          <p:spPr>
            <a:xfrm>
              <a:off x="0" y="1524000"/>
              <a:ext cx="9144000" cy="1587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04800" y="609600"/>
              <a:ext cx="1371600" cy="8826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7391400" y="533400"/>
              <a:ext cx="1447800" cy="9525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8" name="object 8"/>
          <p:cNvSpPr/>
          <p:nvPr/>
        </p:nvSpPr>
        <p:spPr>
          <a:xfrm>
            <a:off x="457200" y="5029200"/>
            <a:ext cx="1828800" cy="15081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11476" y="5013388"/>
            <a:ext cx="2209800" cy="14683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00950" y="1981200"/>
            <a:ext cx="1295400" cy="1981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00600" y="5029200"/>
            <a:ext cx="2209800" cy="1473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162800" y="4419600"/>
            <a:ext cx="1670050" cy="21050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310423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0264" y="482930"/>
            <a:ext cx="49047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CLASSE</a:t>
            </a:r>
            <a:r>
              <a:rPr spc="-70" dirty="0"/>
              <a:t> </a:t>
            </a:r>
            <a:r>
              <a:rPr dirty="0"/>
              <a:t>INSECTA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196975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39000" y="1752600"/>
            <a:ext cx="1743075" cy="129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96200" y="4076636"/>
            <a:ext cx="1447800" cy="12144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00723" y="5029200"/>
            <a:ext cx="1349375" cy="18287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08400" y="5886450"/>
            <a:ext cx="1450975" cy="9715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5899150"/>
            <a:ext cx="1295400" cy="9588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552778"/>
            <a:ext cx="7792084" cy="4123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Asas: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2 pares (1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par anterior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e 1 par</a:t>
            </a:r>
            <a:r>
              <a:rPr sz="2400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posterior)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3535"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Asas membranosas: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responsáveis pelo</a:t>
            </a:r>
            <a:r>
              <a:rPr sz="2400" spc="9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vôo.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927100" indent="-915035">
              <a:lnSpc>
                <a:spcPts val="2590"/>
              </a:lnSpc>
              <a:buFont typeface="Arial"/>
              <a:buChar char="•"/>
              <a:tabLst>
                <a:tab pos="927100" algn="l"/>
                <a:tab pos="927735" algn="l"/>
              </a:tabLst>
            </a:pPr>
            <a:r>
              <a:rPr sz="2400" spc="-495" dirty="0">
                <a:solidFill>
                  <a:prstClr val="black"/>
                </a:solidFill>
                <a:latin typeface="UnDotum"/>
                <a:cs typeface="UnDotum"/>
              </a:rPr>
              <a:t>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Halteres: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modificação das asas posteriores</a:t>
            </a:r>
            <a:r>
              <a:rPr sz="2400" spc="1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265" dirty="0">
                <a:solidFill>
                  <a:prstClr val="black"/>
                </a:solidFill>
                <a:latin typeface="UnDotum"/>
                <a:cs typeface="UnDotum"/>
              </a:rPr>
              <a:t></a:t>
            </a:r>
            <a:endParaRPr sz="2400">
              <a:solidFill>
                <a:prstClr val="black"/>
              </a:solidFill>
              <a:latin typeface="UnDotum"/>
              <a:cs typeface="UnDotum"/>
            </a:endParaRPr>
          </a:p>
          <a:p>
            <a:pPr marL="355600">
              <a:lnSpc>
                <a:spcPts val="2590"/>
              </a:lnSpc>
            </a:pP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auxiliam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na orientação do vôo de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moscas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400" spc="1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mosquitos.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3535">
              <a:lnSpc>
                <a:spcPts val="259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Asas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anteriores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modificadas </a:t>
            </a:r>
            <a:r>
              <a:rPr sz="2400" spc="-260" dirty="0">
                <a:solidFill>
                  <a:prstClr val="black"/>
                </a:solidFill>
                <a:latin typeface="UnDotum"/>
                <a:cs typeface="UnDotum"/>
              </a:rPr>
              <a:t> 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proteção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das</a:t>
            </a:r>
            <a:r>
              <a:rPr sz="2400" spc="-2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asas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55600">
              <a:lnSpc>
                <a:spcPts val="259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posteriores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(membranosas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e adaptadas ao</a:t>
            </a:r>
            <a:r>
              <a:rPr sz="2400" spc="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vôo):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25145" indent="-343535">
              <a:lnSpc>
                <a:spcPts val="2300"/>
              </a:lnSpc>
              <a:spcBef>
                <a:spcPts val="56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495" dirty="0">
                <a:solidFill>
                  <a:prstClr val="black"/>
                </a:solidFill>
                <a:latin typeface="UnDotum"/>
                <a:cs typeface="UnDotum"/>
              </a:rPr>
              <a:t>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Tégminas: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espessas e pergamináceas </a:t>
            </a:r>
            <a:r>
              <a:rPr sz="2400" spc="-265" dirty="0">
                <a:solidFill>
                  <a:prstClr val="black"/>
                </a:solidFill>
                <a:latin typeface="UnDotum"/>
                <a:cs typeface="UnDotum"/>
              </a:rPr>
              <a:t>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grilos, 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baratas,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louva-a-deus, tesourinhas e</a:t>
            </a:r>
            <a:r>
              <a:rPr sz="2400" spc="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gafanhotos.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3535">
              <a:lnSpc>
                <a:spcPts val="2590"/>
              </a:lnSpc>
              <a:spcBef>
                <a:spcPts val="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495" dirty="0">
                <a:solidFill>
                  <a:prstClr val="black"/>
                </a:solidFill>
                <a:latin typeface="UnDotum"/>
                <a:cs typeface="UnDotum"/>
              </a:rPr>
              <a:t>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Hemiélitros: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espessas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na base e membranosas</a:t>
            </a:r>
            <a:r>
              <a:rPr sz="2400" spc="-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na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55600">
              <a:lnSpc>
                <a:spcPts val="259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porção distal </a:t>
            </a:r>
            <a:r>
              <a:rPr sz="2400" spc="-265" dirty="0">
                <a:solidFill>
                  <a:prstClr val="black"/>
                </a:solidFill>
                <a:latin typeface="UnDotum"/>
                <a:cs typeface="UnDotum"/>
              </a:rPr>
              <a:t>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percevejos e</a:t>
            </a:r>
            <a:r>
              <a:rPr sz="2400" spc="-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barbeiros.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/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•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3535"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495" dirty="0">
                <a:solidFill>
                  <a:prstClr val="black"/>
                </a:solidFill>
                <a:latin typeface="UnDotum"/>
                <a:cs typeface="UnDotum"/>
              </a:rPr>
              <a:t>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Élitros: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coriáceas </a:t>
            </a:r>
            <a:r>
              <a:rPr sz="2400" spc="-260" dirty="0">
                <a:solidFill>
                  <a:prstClr val="black"/>
                </a:solidFill>
                <a:latin typeface="UnDotum"/>
                <a:cs typeface="UnDotum"/>
              </a:rPr>
              <a:t>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besouros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400" spc="-22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joaninhas.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218707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6989" y="2502865"/>
            <a:ext cx="39719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ARTR</a:t>
            </a:r>
            <a:r>
              <a:rPr spc="-20" dirty="0"/>
              <a:t>Ó</a:t>
            </a:r>
            <a:r>
              <a:rPr dirty="0"/>
              <a:t>PODES</a:t>
            </a:r>
          </a:p>
        </p:txBody>
      </p:sp>
      <p:sp>
        <p:nvSpPr>
          <p:cNvPr id="3" name="object 3"/>
          <p:cNvSpPr/>
          <p:nvPr/>
        </p:nvSpPr>
        <p:spPr>
          <a:xfrm>
            <a:off x="6705600" y="2133536"/>
            <a:ext cx="1644650" cy="11953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33600" y="152400"/>
            <a:ext cx="2133600" cy="1406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52600" y="5334000"/>
            <a:ext cx="1524000" cy="1304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10400" y="5334063"/>
            <a:ext cx="1905000" cy="12969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05400" y="5334000"/>
            <a:ext cx="1752600" cy="1314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2400" y="3657600"/>
            <a:ext cx="1739900" cy="11620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7410591" y="3667201"/>
            <a:ext cx="1257017" cy="11905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8600" y="4953000"/>
            <a:ext cx="1366901" cy="1676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19600" y="152400"/>
            <a:ext cx="1676400" cy="13652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7200" y="152400"/>
            <a:ext cx="1519301" cy="14239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248400" y="152400"/>
            <a:ext cx="2438400" cy="130327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62000" y="2133600"/>
            <a:ext cx="1676400" cy="12573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429000" y="5334000"/>
            <a:ext cx="1447800" cy="125412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451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1590" y="394538"/>
            <a:ext cx="40144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CLASSE</a:t>
            </a:r>
            <a:r>
              <a:rPr sz="3600" spc="-90" dirty="0"/>
              <a:t> </a:t>
            </a:r>
            <a:r>
              <a:rPr sz="3600" dirty="0"/>
              <a:t>INSECTA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" y="1828800"/>
            <a:ext cx="2057400" cy="13445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43800" y="533400"/>
            <a:ext cx="1295400" cy="911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62200" y="1828800"/>
            <a:ext cx="2057400" cy="13779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95800" y="1828800"/>
            <a:ext cx="2438400" cy="13747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28800" y="4953063"/>
            <a:ext cx="2057400" cy="17255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8600" y="533336"/>
            <a:ext cx="1371600" cy="8905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2400" y="3352672"/>
            <a:ext cx="2133600" cy="14653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2400" y="4953063"/>
            <a:ext cx="1557401" cy="173507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90800" y="3352800"/>
            <a:ext cx="3429000" cy="14541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62400" y="4953000"/>
            <a:ext cx="2057400" cy="17145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086600" y="1828800"/>
            <a:ext cx="1752600" cy="138264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096000" y="4953000"/>
            <a:ext cx="2743200" cy="1735455"/>
            <a:chOff x="6096000" y="4953000"/>
            <a:chExt cx="2743200" cy="1735455"/>
          </a:xfrm>
        </p:grpSpPr>
        <p:sp>
          <p:nvSpPr>
            <p:cNvPr id="16" name="object 16"/>
            <p:cNvSpPr/>
            <p:nvPr/>
          </p:nvSpPr>
          <p:spPr>
            <a:xfrm>
              <a:off x="6096000" y="4953063"/>
              <a:ext cx="2286000" cy="173507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6096000" y="4953000"/>
              <a:ext cx="712787" cy="8382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8001000" y="5562600"/>
              <a:ext cx="838200" cy="62865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8001000" y="6096000"/>
              <a:ext cx="838200" cy="56832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8001000" y="4953000"/>
              <a:ext cx="838200" cy="65563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" name="object 21"/>
          <p:cNvSpPr/>
          <p:nvPr/>
        </p:nvSpPr>
        <p:spPr>
          <a:xfrm>
            <a:off x="1676400" y="533400"/>
            <a:ext cx="1447800" cy="93027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248400" y="3352800"/>
            <a:ext cx="2590800" cy="141757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55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4088" y="515238"/>
            <a:ext cx="62001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SUB-FILO</a:t>
            </a:r>
            <a:r>
              <a:rPr sz="4000" spc="-60" dirty="0"/>
              <a:t> </a:t>
            </a:r>
            <a:r>
              <a:rPr sz="4000" spc="-5" dirty="0"/>
              <a:t>CHELICERATA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621358"/>
            <a:ext cx="7679055" cy="3733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spcBef>
                <a:spcPts val="105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prstClr val="black"/>
                </a:solidFill>
                <a:latin typeface="Arial"/>
                <a:cs typeface="Arial"/>
              </a:rPr>
              <a:t>Formado </a:t>
            </a:r>
            <a:r>
              <a:rPr sz="3200" spc="-5" dirty="0">
                <a:solidFill>
                  <a:prstClr val="black"/>
                </a:solidFill>
                <a:latin typeface="Arial"/>
                <a:cs typeface="Arial"/>
              </a:rPr>
              <a:t>pelos artrópodes que</a:t>
            </a:r>
            <a:r>
              <a:rPr sz="3200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prstClr val="black"/>
                </a:solidFill>
                <a:latin typeface="Arial"/>
                <a:cs typeface="Arial"/>
              </a:rPr>
              <a:t>possuem  </a:t>
            </a:r>
            <a:r>
              <a:rPr sz="3200" spc="-5" dirty="0">
                <a:solidFill>
                  <a:prstClr val="black"/>
                </a:solidFill>
                <a:latin typeface="Arial"/>
                <a:cs typeface="Arial"/>
              </a:rPr>
              <a:t>quelíceras.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5" dirty="0">
                <a:solidFill>
                  <a:prstClr val="black"/>
                </a:solidFill>
                <a:latin typeface="Arial"/>
                <a:cs typeface="Arial"/>
              </a:rPr>
              <a:t>Classes: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447675" indent="-343535">
              <a:lnSpc>
                <a:spcPts val="3829"/>
              </a:lnSpc>
              <a:spcBef>
                <a:spcPts val="91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1040" dirty="0">
                <a:solidFill>
                  <a:prstClr val="black"/>
                </a:solidFill>
                <a:latin typeface="UnDotum"/>
                <a:cs typeface="UnDotum"/>
              </a:rPr>
              <a:t></a:t>
            </a:r>
            <a:r>
              <a:rPr sz="3200" b="1" spc="-30" dirty="0">
                <a:solidFill>
                  <a:prstClr val="black"/>
                </a:solidFill>
                <a:latin typeface="UnDotum"/>
                <a:cs typeface="UnDotum"/>
              </a:rPr>
              <a:t> </a:t>
            </a:r>
            <a:r>
              <a:rPr sz="3200" b="1" spc="-5" dirty="0">
                <a:solidFill>
                  <a:prstClr val="black"/>
                </a:solidFill>
                <a:latin typeface="Arial"/>
                <a:cs typeface="Arial"/>
              </a:rPr>
              <a:t>Merostomata: </a:t>
            </a:r>
            <a:r>
              <a:rPr sz="3200" i="1" u="heavy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Limulus</a:t>
            </a:r>
            <a:r>
              <a:rPr sz="32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200" spc="-165" dirty="0">
                <a:solidFill>
                  <a:prstClr val="black"/>
                </a:solidFill>
                <a:latin typeface="Arial"/>
                <a:cs typeface="Arial"/>
              </a:rPr>
              <a:t>(caranguejo  </a:t>
            </a:r>
            <a:r>
              <a:rPr sz="3200" spc="-5" dirty="0">
                <a:solidFill>
                  <a:prstClr val="black"/>
                </a:solidFill>
                <a:latin typeface="Arial"/>
                <a:cs typeface="Arial"/>
              </a:rPr>
              <a:t>pata-de-cavalo)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876300" indent="-343535">
              <a:lnSpc>
                <a:spcPts val="3829"/>
              </a:lnSpc>
              <a:spcBef>
                <a:spcPts val="7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1045" dirty="0">
                <a:solidFill>
                  <a:prstClr val="black"/>
                </a:solidFill>
                <a:latin typeface="UnDotum"/>
                <a:cs typeface="UnDotum"/>
              </a:rPr>
              <a:t></a:t>
            </a:r>
            <a:r>
              <a:rPr sz="3200" b="1" spc="-95" dirty="0">
                <a:solidFill>
                  <a:prstClr val="black"/>
                </a:solidFill>
                <a:latin typeface="UnDotum"/>
                <a:cs typeface="UnDotum"/>
              </a:rPr>
              <a:t> </a:t>
            </a:r>
            <a:r>
              <a:rPr sz="3200" b="1" spc="-5" dirty="0">
                <a:solidFill>
                  <a:prstClr val="black"/>
                </a:solidFill>
                <a:latin typeface="Arial"/>
                <a:cs typeface="Arial"/>
              </a:rPr>
              <a:t>Arachnida: </a:t>
            </a:r>
            <a:r>
              <a:rPr sz="3200" spc="-5" dirty="0">
                <a:solidFill>
                  <a:prstClr val="black"/>
                </a:solidFill>
                <a:latin typeface="Arial"/>
                <a:cs typeface="Arial"/>
              </a:rPr>
              <a:t>aranhas, </a:t>
            </a:r>
            <a:r>
              <a:rPr sz="3200" spc="-160" dirty="0">
                <a:solidFill>
                  <a:prstClr val="black"/>
                </a:solidFill>
                <a:latin typeface="Arial"/>
                <a:cs typeface="Arial"/>
              </a:rPr>
              <a:t>escorpiões,  </a:t>
            </a:r>
            <a:r>
              <a:rPr sz="3200" dirty="0">
                <a:solidFill>
                  <a:prstClr val="black"/>
                </a:solidFill>
                <a:latin typeface="Arial"/>
                <a:cs typeface="Arial"/>
              </a:rPr>
              <a:t>ácaros e</a:t>
            </a:r>
            <a:r>
              <a:rPr sz="3200" spc="-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prstClr val="black"/>
                </a:solidFill>
                <a:latin typeface="Arial"/>
                <a:cs typeface="Arial"/>
              </a:rPr>
              <a:t>carrapatos.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4383856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6657" y="515238"/>
            <a:ext cx="62560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CLASSE</a:t>
            </a:r>
            <a:r>
              <a:rPr sz="4000" spc="-70" dirty="0"/>
              <a:t> </a:t>
            </a:r>
            <a:r>
              <a:rPr sz="4000" spc="-5" dirty="0"/>
              <a:t>MEROSTOMATA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524420"/>
            <a:ext cx="6305550" cy="119634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3535">
              <a:spcBef>
                <a:spcPts val="870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prstClr val="black"/>
                </a:solidFill>
                <a:latin typeface="Arial"/>
                <a:cs typeface="Arial"/>
              </a:rPr>
              <a:t>Vivem </a:t>
            </a:r>
            <a:r>
              <a:rPr sz="3200" spc="-5" dirty="0">
                <a:solidFill>
                  <a:prstClr val="black"/>
                </a:solidFill>
                <a:latin typeface="Arial"/>
                <a:cs typeface="Arial"/>
              </a:rPr>
              <a:t>na areia dos </a:t>
            </a:r>
            <a:r>
              <a:rPr sz="3200" dirty="0">
                <a:solidFill>
                  <a:prstClr val="black"/>
                </a:solidFill>
                <a:latin typeface="Arial"/>
                <a:cs typeface="Arial"/>
              </a:rPr>
              <a:t>mares</a:t>
            </a:r>
            <a:r>
              <a:rPr sz="3200" spc="-9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prstClr val="black"/>
                </a:solidFill>
                <a:latin typeface="Arial"/>
                <a:cs typeface="Arial"/>
              </a:rPr>
              <a:t>rasos.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3535">
              <a:spcBef>
                <a:spcPts val="765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prstClr val="black"/>
                </a:solidFill>
                <a:latin typeface="Arial"/>
                <a:cs typeface="Arial"/>
              </a:rPr>
              <a:t>Não ocorrem no</a:t>
            </a:r>
            <a:r>
              <a:rPr sz="3200" spc="-8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prstClr val="black"/>
                </a:solidFill>
                <a:latin typeface="Arial"/>
                <a:cs typeface="Arial"/>
              </a:rPr>
              <a:t>Brasil.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1256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600" y="3657600"/>
            <a:ext cx="2819400" cy="2003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00400" y="3352800"/>
            <a:ext cx="3505200" cy="2317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58000" y="1905063"/>
            <a:ext cx="2097151" cy="37861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805187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5445" y="482930"/>
            <a:ext cx="58388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CLASSE</a:t>
            </a:r>
            <a:r>
              <a:rPr spc="-40" dirty="0"/>
              <a:t> </a:t>
            </a:r>
            <a:r>
              <a:rPr dirty="0"/>
              <a:t>ARACHNIDA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2954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-14287" y="1585912"/>
          <a:ext cx="8689337" cy="25571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6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6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3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6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6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98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623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14300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CLASSES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4668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EXEMPLOS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CARACTERÍSTICAS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50" marR="115570" indent="-2019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Divisão</a:t>
                      </a:r>
                      <a:r>
                        <a:rPr sz="14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do  corpo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 marR="89535" indent="241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Número  de</a:t>
                      </a:r>
                      <a:r>
                        <a:rPr sz="14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patas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Antenas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pt-BR" sz="1000" b="1" spc="-5" dirty="0">
                          <a:latin typeface="Arial"/>
                          <a:cs typeface="Arial"/>
                        </a:rPr>
                        <a:t>Quelíceras,</a:t>
                      </a: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pt-BR" sz="1000" b="1" spc="-5" dirty="0">
                          <a:latin typeface="Arial"/>
                          <a:cs typeface="Arial"/>
                        </a:rPr>
                        <a:t>Pedipalpos,</a:t>
                      </a: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pt-BR" sz="1000" b="1" dirty="0">
                          <a:latin typeface="Arial"/>
                          <a:cs typeface="Arial"/>
                        </a:rPr>
                        <a:t>Mandíbulas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pt-BR" sz="1000" b="1" spc="-5" dirty="0">
                          <a:latin typeface="Arial"/>
                          <a:cs typeface="Arial"/>
                        </a:rPr>
                        <a:t>Sistema Excretor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pt-BR" sz="1000" b="1" dirty="0">
                          <a:latin typeface="Arial"/>
                          <a:cs typeface="Arial"/>
                        </a:rPr>
                        <a:t>Sistgema Respiratório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4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300" b="1" spc="-10" dirty="0">
                          <a:latin typeface="Arial"/>
                          <a:cs typeface="Arial"/>
                        </a:rPr>
                        <a:t>ARACNIDA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14935" marR="109855" indent="1270" algn="ctr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Aranhas,  escorpiõ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, 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carrapatos, 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ácaros.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047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Cefalotórax 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 abdome  ou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prosoma  e 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opistosoma 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nos  escorpiões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6065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pares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39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800" dirty="0">
                          <a:latin typeface="Symbol"/>
                          <a:cs typeface="Symbol"/>
                        </a:rPr>
                        <a:t></a:t>
                      </a:r>
                      <a:endParaRPr sz="2800">
                        <a:latin typeface="Symbol"/>
                        <a:cs typeface="Symbol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pt-BR" sz="1400" dirty="0">
                          <a:latin typeface="Arial"/>
                          <a:cs typeface="Arial"/>
                        </a:rPr>
                        <a:t>1</a:t>
                      </a:r>
                      <a:r>
                        <a:rPr lang="pt-BR"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pt-BR" sz="1400" dirty="0">
                          <a:latin typeface="Arial"/>
                          <a:cs typeface="Arial"/>
                        </a:rPr>
                        <a:t>par </a:t>
                      </a:r>
                      <a:r>
                        <a:rPr lang="pt-BR" sz="1400" b="1" spc="-5" dirty="0">
                          <a:latin typeface="Arial"/>
                          <a:cs typeface="Arial"/>
                        </a:rPr>
                        <a:t>Quelíceras e </a:t>
                      </a:r>
                      <a:r>
                        <a:rPr lang="pt-BR" sz="1400" dirty="0">
                          <a:latin typeface="Arial"/>
                          <a:cs typeface="Arial"/>
                        </a:rPr>
                        <a:t>1</a:t>
                      </a:r>
                      <a:r>
                        <a:rPr lang="pt-BR"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pt-BR" sz="1400" dirty="0">
                          <a:latin typeface="Arial"/>
                          <a:cs typeface="Arial"/>
                        </a:rPr>
                        <a:t>par </a:t>
                      </a:r>
                      <a:endParaRPr lang="pt-BR" sz="1400" b="1" spc="-5" dirty="0"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pt-BR" sz="1400" b="1" spc="-5" dirty="0">
                          <a:latin typeface="Arial"/>
                          <a:cs typeface="Arial"/>
                        </a:rPr>
                        <a:t>Pedipalpos</a:t>
                      </a:r>
                    </a:p>
                    <a:p>
                      <a:pPr marL="190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Glândulas</a:t>
                      </a: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coxais</a:t>
                      </a: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</a:t>
                      </a: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Túbulos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Malphigui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en-US" sz="1400" dirty="0" err="1">
                          <a:latin typeface="Arial"/>
                          <a:cs typeface="Arial"/>
                        </a:rPr>
                        <a:t>Traqueal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 e </a:t>
                      </a:r>
                      <a:r>
                        <a:rPr lang="en-US" sz="1400" b="1" dirty="0" err="1">
                          <a:latin typeface="Arial"/>
                          <a:cs typeface="Arial"/>
                        </a:rPr>
                        <a:t>Filotraqueal</a:t>
                      </a:r>
                      <a:r>
                        <a:rPr lang="en-US" sz="1400" b="1" dirty="0">
                          <a:latin typeface="Arial"/>
                          <a:cs typeface="Arial"/>
                        </a:rPr>
                        <a:t> (</a:t>
                      </a:r>
                      <a:r>
                        <a:rPr lang="en-US" sz="1400" b="1" dirty="0" err="1">
                          <a:latin typeface="Arial"/>
                          <a:cs typeface="Arial"/>
                        </a:rPr>
                        <a:t>Pulmão</a:t>
                      </a:r>
                      <a:r>
                        <a:rPr lang="en-US" sz="14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>
                          <a:latin typeface="Arial"/>
                          <a:cs typeface="Arial"/>
                        </a:rPr>
                        <a:t>foliáceo</a:t>
                      </a:r>
                      <a:r>
                        <a:rPr lang="en-US" sz="1400" b="1" dirty="0">
                          <a:latin typeface="Arial"/>
                          <a:cs typeface="Arial"/>
                        </a:rPr>
                        <a:t>)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152400" y="4343336"/>
            <a:ext cx="2819400" cy="19511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52819" y="4310127"/>
            <a:ext cx="3028876" cy="20366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24600" y="4419600"/>
            <a:ext cx="2667000" cy="18478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389750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8194" y="6273800"/>
            <a:ext cx="14668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(www.bioloja.com)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47341" y="432638"/>
            <a:ext cx="44494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CLASSE</a:t>
            </a:r>
            <a:r>
              <a:rPr sz="3600" spc="-70" dirty="0"/>
              <a:t> </a:t>
            </a:r>
            <a:r>
              <a:rPr sz="3600" dirty="0"/>
              <a:t>ARACNIDA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688340" y="1747850"/>
            <a:ext cx="7595234" cy="304482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389890" indent="-343535">
              <a:lnSpc>
                <a:spcPts val="2160"/>
              </a:lnSpc>
              <a:spcBef>
                <a:spcPts val="375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São animais terrestres, apesar de haver um grupo de</a:t>
            </a:r>
            <a:r>
              <a:rPr sz="2000" spc="-19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ácaros  (</a:t>
            </a:r>
            <a:r>
              <a:rPr sz="2000" i="1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Hydracarina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) adaptado aos ambientes marinho e de água  doce.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3535">
              <a:lnSpc>
                <a:spcPts val="2280"/>
              </a:lnSpc>
              <a:spcBef>
                <a:spcPts val="210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Embora a maioria seja predadora, no grupo de ácaros</a:t>
            </a:r>
            <a:r>
              <a:rPr sz="2000" spc="-19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existem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355600">
              <a:lnSpc>
                <a:spcPts val="2280"/>
              </a:lnSpc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espécies parasitas de plantas e</a:t>
            </a:r>
            <a:r>
              <a:rPr sz="2000" spc="-1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animais.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3535">
              <a:lnSpc>
                <a:spcPts val="2280"/>
              </a:lnSpc>
              <a:spcBef>
                <a:spcPts val="240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Muitas aranhas e escorpiões possuem </a:t>
            </a:r>
            <a:r>
              <a:rPr sz="2000" b="1" dirty="0">
                <a:solidFill>
                  <a:srgbClr val="EB4545"/>
                </a:solidFill>
                <a:latin typeface="Arial"/>
                <a:cs typeface="Arial"/>
              </a:rPr>
              <a:t>glândulas de </a:t>
            </a:r>
            <a:r>
              <a:rPr sz="2000" b="1" spc="-5" dirty="0">
                <a:solidFill>
                  <a:srgbClr val="EB4545"/>
                </a:solidFill>
                <a:latin typeface="Arial"/>
                <a:cs typeface="Arial"/>
              </a:rPr>
              <a:t>veneno</a:t>
            </a:r>
            <a:r>
              <a:rPr sz="2000" b="1" spc="-135" dirty="0">
                <a:solidFill>
                  <a:srgbClr val="EB4545"/>
                </a:solidFill>
                <a:latin typeface="Arial"/>
                <a:cs typeface="Arial"/>
              </a:rPr>
              <a:t> </a:t>
            </a:r>
            <a:r>
              <a:rPr sz="2000" spc="-215" dirty="0">
                <a:solidFill>
                  <a:srgbClr val="99CC00"/>
                </a:solidFill>
                <a:latin typeface="UnDotum"/>
                <a:cs typeface="UnDotum"/>
              </a:rPr>
              <a:t></a:t>
            </a:r>
            <a:endParaRPr sz="2000">
              <a:solidFill>
                <a:prstClr val="black"/>
              </a:solidFill>
              <a:latin typeface="UnDotum"/>
              <a:cs typeface="UnDotum"/>
            </a:endParaRPr>
          </a:p>
          <a:p>
            <a:pPr marL="355600">
              <a:lnSpc>
                <a:spcPts val="2280"/>
              </a:lnSpc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utilizam para paralisar suas</a:t>
            </a:r>
            <a:r>
              <a:rPr sz="2000" spc="-9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presas: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626745" lvl="1" indent="-271780">
              <a:spcBef>
                <a:spcPts val="240"/>
              </a:spcBef>
              <a:buClr>
                <a:srgbClr val="EB4545"/>
              </a:buClr>
              <a:buFont typeface="UnDotum"/>
              <a:buChar char=""/>
              <a:tabLst>
                <a:tab pos="627380" algn="l"/>
              </a:tabLst>
            </a:pP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Aranhas: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associadas às</a:t>
            </a:r>
            <a:r>
              <a:rPr sz="2000" spc="-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9999"/>
                </a:solidFill>
                <a:latin typeface="Arial"/>
                <a:cs typeface="Arial"/>
              </a:rPr>
              <a:t>quelíceras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626745" lvl="1" indent="-271780">
              <a:lnSpc>
                <a:spcPts val="2280"/>
              </a:lnSpc>
              <a:spcBef>
                <a:spcPts val="244"/>
              </a:spcBef>
              <a:buClr>
                <a:srgbClr val="EB4545"/>
              </a:buClr>
              <a:buFont typeface="UnDotum"/>
              <a:buChar char=""/>
              <a:tabLst>
                <a:tab pos="627380" algn="l"/>
              </a:tabLst>
            </a:pP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Escorpiões: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associadas ao </a:t>
            </a:r>
            <a:r>
              <a:rPr sz="2000" b="1" dirty="0">
                <a:solidFill>
                  <a:srgbClr val="009999"/>
                </a:solidFill>
                <a:latin typeface="Arial"/>
                <a:cs typeface="Arial"/>
              </a:rPr>
              <a:t>aguilhão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ou </a:t>
            </a:r>
            <a:r>
              <a:rPr sz="2000" b="1" dirty="0">
                <a:solidFill>
                  <a:srgbClr val="009999"/>
                </a:solidFill>
                <a:latin typeface="Arial"/>
                <a:cs typeface="Arial"/>
              </a:rPr>
              <a:t>télson</a:t>
            </a:r>
            <a:r>
              <a:rPr sz="2000" b="1" spc="-13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000" spc="-215" dirty="0">
                <a:solidFill>
                  <a:srgbClr val="99CC00"/>
                </a:solidFill>
                <a:latin typeface="UnDotum"/>
                <a:cs typeface="UnDotum"/>
              </a:rPr>
              <a:t></a:t>
            </a:r>
            <a:endParaRPr sz="2000">
              <a:solidFill>
                <a:prstClr val="black"/>
              </a:solidFill>
              <a:latin typeface="UnDotum"/>
              <a:cs typeface="UnDotum"/>
            </a:endParaRPr>
          </a:p>
          <a:p>
            <a:pPr marL="355600">
              <a:lnSpc>
                <a:spcPts val="2280"/>
              </a:lnSpc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modificação do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último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segmento do</a:t>
            </a:r>
            <a:r>
              <a:rPr sz="2000" spc="-9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pós-abdome.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08400" y="4941887"/>
            <a:ext cx="1936750" cy="1758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71600" y="5105463"/>
            <a:ext cx="1905000" cy="1335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19800" y="4800663"/>
            <a:ext cx="2362200" cy="1769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43642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79114" y="6273800"/>
            <a:ext cx="19856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780" marR="5080" indent="-259079">
              <a:spcBef>
                <a:spcPts val="100"/>
              </a:spcBef>
            </a:pP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Ana Luisa Miranda</a:t>
            </a:r>
            <a:r>
              <a:rPr sz="1400" spc="-1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Vilela  </a:t>
            </a: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(www.bioloja.com)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47341" y="432638"/>
            <a:ext cx="44494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CLASSE</a:t>
            </a:r>
            <a:r>
              <a:rPr sz="3600" spc="-70" dirty="0"/>
              <a:t> </a:t>
            </a:r>
            <a:r>
              <a:rPr sz="3600" dirty="0"/>
              <a:t>ARACNIDA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764540" y="1854834"/>
            <a:ext cx="760222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spcBef>
                <a:spcPts val="100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Na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região posterior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ventral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do abdome das aranhas  encontram-se as </a:t>
            </a:r>
            <a:r>
              <a:rPr sz="2400" b="1" dirty="0">
                <a:solidFill>
                  <a:srgbClr val="EB4545"/>
                </a:solidFill>
                <a:latin typeface="Arial"/>
                <a:cs typeface="Arial"/>
              </a:rPr>
              <a:t>fiandeiras </a:t>
            </a:r>
            <a:r>
              <a:rPr sz="2400" spc="-26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associadas a  glândulas de seda </a:t>
            </a:r>
            <a:r>
              <a:rPr sz="2400" spc="-26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produzem os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fios com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os quais 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tecem suas teias.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16301" y="4338701"/>
            <a:ext cx="3581400" cy="25192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48423" y="4333873"/>
            <a:ext cx="1733550" cy="2524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4212" y="4346575"/>
            <a:ext cx="1839849" cy="25114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231325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8194" y="6273800"/>
            <a:ext cx="14668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(www.bioloja.com)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47341" y="394538"/>
            <a:ext cx="44494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CLASSE</a:t>
            </a:r>
            <a:r>
              <a:rPr sz="3600" spc="-70" dirty="0"/>
              <a:t> </a:t>
            </a:r>
            <a:r>
              <a:rPr sz="3600" dirty="0"/>
              <a:t>ARACNIDA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4800" y="1905000"/>
            <a:ext cx="1376426" cy="220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05000" y="1905000"/>
            <a:ext cx="3390900" cy="21780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62600" y="1904873"/>
            <a:ext cx="3276600" cy="21701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4800" y="4343400"/>
            <a:ext cx="3276600" cy="22415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33800" y="4365688"/>
            <a:ext cx="2819400" cy="22430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705600" y="4343400"/>
            <a:ext cx="2074926" cy="2286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910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79114" y="6273800"/>
            <a:ext cx="19856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780" marR="5080" indent="-259079">
              <a:spcBef>
                <a:spcPts val="100"/>
              </a:spcBef>
            </a:pP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Ana Luisa Miranda</a:t>
            </a:r>
            <a:r>
              <a:rPr sz="1400" spc="-1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Vilela  </a:t>
            </a: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(www.bioloja.com)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80057" y="356438"/>
            <a:ext cx="51854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SUB-FILO</a:t>
            </a:r>
            <a:r>
              <a:rPr sz="3600" spc="-75" dirty="0"/>
              <a:t> </a:t>
            </a:r>
            <a:r>
              <a:rPr sz="3600" dirty="0"/>
              <a:t>CRUSTACEA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0" y="13716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14312" y="1662112"/>
          <a:ext cx="8686800" cy="25571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9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623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51130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SUB-FILO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13664">
                        <a:lnSpc>
                          <a:spcPct val="100000"/>
                        </a:lnSpc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EXEMPLOS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CARACTERÍSTICAS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 marR="145415" indent="635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Divisão  do</a:t>
                      </a:r>
                      <a:r>
                        <a:rPr sz="14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corpo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 marR="88265" indent="241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Número  de</a:t>
                      </a:r>
                      <a:r>
                        <a:rPr sz="14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patas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Antenas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pt-BR" sz="1000" b="1" spc="-5" dirty="0">
                          <a:latin typeface="Arial"/>
                          <a:cs typeface="Arial"/>
                        </a:rPr>
                        <a:t>Quelíceras,</a:t>
                      </a: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pt-BR" sz="1000" b="1" spc="-5" dirty="0">
                          <a:latin typeface="Arial"/>
                          <a:cs typeface="Arial"/>
                        </a:rPr>
                        <a:t>Pedipalpos,</a:t>
                      </a: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pt-BR" sz="1000" b="1" dirty="0">
                          <a:latin typeface="Arial"/>
                          <a:cs typeface="Arial"/>
                        </a:rPr>
                        <a:t>Mandíbulas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pt-BR" sz="1000" b="1" spc="-5" dirty="0">
                          <a:latin typeface="Arial"/>
                          <a:cs typeface="Arial"/>
                        </a:rPr>
                        <a:t>Sistema Excretor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pt-BR" sz="1000" b="1" dirty="0">
                          <a:latin typeface="Arial"/>
                          <a:cs typeface="Arial"/>
                        </a:rPr>
                        <a:t>Sistgema Respiratório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4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200" b="1" spc="-15" dirty="0">
                          <a:latin typeface="Arial"/>
                          <a:cs typeface="Arial"/>
                        </a:rPr>
                        <a:t>CRUSTACEA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14300" marR="108585" indent="-12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(possui  cerca de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dez  classes)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 marR="103505" indent="-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Camarões, 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lagostas,  cracas,  siris,  copépod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s, 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tatuzinhos-  de-jardim.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946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Cabeça,  tórax e  abdome  ou  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alo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ó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x  e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abdome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233679" marR="198120" indent="-304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Vários  pares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pares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0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Arial"/>
                          <a:cs typeface="Arial"/>
                        </a:rPr>
                        <a:t>1</a:t>
                      </a:r>
                      <a:r>
                        <a:rPr lang="pt-BR"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pt-BR" sz="1400" dirty="0">
                          <a:latin typeface="Arial"/>
                          <a:cs typeface="Arial"/>
                        </a:rPr>
                        <a:t>par </a:t>
                      </a:r>
                      <a:r>
                        <a:rPr lang="pt-BR" sz="1400" b="1" dirty="0">
                          <a:latin typeface="Arial"/>
                          <a:cs typeface="Arial"/>
                        </a:rPr>
                        <a:t>Mandíbulas</a:t>
                      </a:r>
                      <a:endParaRPr lang="pt-BR"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Glândulas</a:t>
                      </a: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verdes</a:t>
                      </a: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Antenáis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lang="pt-BR" sz="18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en-US" sz="1400" b="1" dirty="0" err="1">
                          <a:latin typeface="Arial"/>
                          <a:cs typeface="Arial"/>
                        </a:rPr>
                        <a:t>Branquial</a:t>
                      </a:r>
                      <a:endParaRPr sz="14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2987675" y="4403725"/>
            <a:ext cx="3352800" cy="24542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4246626"/>
            <a:ext cx="2819400" cy="2611755"/>
            <a:chOff x="0" y="4246626"/>
            <a:chExt cx="2819400" cy="2611755"/>
          </a:xfrm>
        </p:grpSpPr>
        <p:sp>
          <p:nvSpPr>
            <p:cNvPr id="8" name="object 8"/>
            <p:cNvSpPr/>
            <p:nvPr/>
          </p:nvSpPr>
          <p:spPr>
            <a:xfrm>
              <a:off x="762000" y="4246626"/>
              <a:ext cx="2057400" cy="14810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5499100"/>
              <a:ext cx="1752600" cy="135889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477000" y="4246626"/>
            <a:ext cx="2667000" cy="2611755"/>
            <a:chOff x="6477000" y="4246626"/>
            <a:chExt cx="2667000" cy="2611755"/>
          </a:xfrm>
        </p:grpSpPr>
        <p:sp>
          <p:nvSpPr>
            <p:cNvPr id="11" name="object 11"/>
            <p:cNvSpPr/>
            <p:nvPr/>
          </p:nvSpPr>
          <p:spPr>
            <a:xfrm>
              <a:off x="6477000" y="4246626"/>
              <a:ext cx="1905000" cy="13731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467600" y="5546787"/>
              <a:ext cx="1676399" cy="131121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3692140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8194" y="6273800"/>
            <a:ext cx="14668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(www.bioloja.com)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80057" y="432638"/>
            <a:ext cx="51854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SUB-FILO</a:t>
            </a:r>
            <a:r>
              <a:rPr sz="3600" spc="-75" dirty="0"/>
              <a:t> </a:t>
            </a:r>
            <a:r>
              <a:rPr sz="3600" dirty="0"/>
              <a:t>CRUSTACEA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383540" y="1778330"/>
            <a:ext cx="7039609" cy="2892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spcBef>
                <a:spcPts val="10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2000" spc="5" dirty="0">
                <a:solidFill>
                  <a:prstClr val="black"/>
                </a:solidFill>
                <a:latin typeface="Arial"/>
                <a:cs typeface="Arial"/>
              </a:rPr>
              <a:t>O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termo crustáceo deriva do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fato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de muitas das espécies  possuírem um exoesqueleto enriquecido com carbonato</a:t>
            </a:r>
            <a:r>
              <a:rPr sz="2000" spc="-19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de  cálcio, formando uma crosta </a:t>
            </a:r>
            <a:r>
              <a:rPr sz="2000" spc="-21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lagostas, camarões, siris e  caranguejos.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spcBef>
                <a:spcPts val="480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 maioria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vive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em ambiente marinho, embora</a:t>
            </a:r>
            <a:r>
              <a:rPr sz="2000" spc="-1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existam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355600"/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representantes que vivem em água</a:t>
            </a:r>
            <a:r>
              <a:rPr sz="2000" spc="-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doce.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262255" indent="-342900">
              <a:spcBef>
                <a:spcPts val="480"/>
              </a:spcBef>
              <a:buFontTx/>
              <a:buChar char="•"/>
              <a:tabLst>
                <a:tab pos="354965" algn="l"/>
                <a:tab pos="355600" algn="l"/>
                <a:tab pos="2074545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Existem desde formas microscópicas, abundantes no  plâncton (zooplâncton), até formas maiores, adaptadas</a:t>
            </a:r>
            <a:r>
              <a:rPr sz="2000" spc="-2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  nadar</a:t>
            </a:r>
            <a:r>
              <a:rPr sz="20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andar	sobre o</a:t>
            </a:r>
            <a:r>
              <a:rPr sz="2000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fundo.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457200"/>
            <a:ext cx="9144000" cy="1225550"/>
            <a:chOff x="0" y="457200"/>
            <a:chExt cx="9144000" cy="1225550"/>
          </a:xfrm>
        </p:grpSpPr>
        <p:sp>
          <p:nvSpPr>
            <p:cNvPr id="6" name="object 6"/>
            <p:cNvSpPr/>
            <p:nvPr/>
          </p:nvSpPr>
          <p:spPr>
            <a:xfrm>
              <a:off x="0" y="1524000"/>
              <a:ext cx="9144000" cy="1587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7315200" y="457200"/>
              <a:ext cx="1600200" cy="10477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228600" y="533463"/>
              <a:ext cx="1371600" cy="9191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" name="object 9"/>
          <p:cNvSpPr/>
          <p:nvPr/>
        </p:nvSpPr>
        <p:spPr>
          <a:xfrm>
            <a:off x="250825" y="5248275"/>
            <a:ext cx="6022975" cy="16097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467600" y="2057400"/>
            <a:ext cx="1460500" cy="1104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467600" y="3352800"/>
            <a:ext cx="1460500" cy="1079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27826" y="5267325"/>
            <a:ext cx="2514600" cy="159067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630118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79114" y="6273800"/>
            <a:ext cx="19856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780" marR="5080" indent="-259079">
              <a:spcBef>
                <a:spcPts val="100"/>
              </a:spcBef>
            </a:pP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Ana Luisa Miranda</a:t>
            </a:r>
            <a:r>
              <a:rPr sz="1400" spc="-1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Vilela  </a:t>
            </a: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(www.bioloja.com)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80057" y="432638"/>
            <a:ext cx="51854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SUB-FILO</a:t>
            </a:r>
            <a:r>
              <a:rPr sz="3600" spc="-75" dirty="0"/>
              <a:t> </a:t>
            </a:r>
            <a:r>
              <a:rPr sz="3600" dirty="0"/>
              <a:t>CRUSTACEA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0" y="457263"/>
            <a:ext cx="9144000" cy="1225550"/>
            <a:chOff x="0" y="457263"/>
            <a:chExt cx="9144000" cy="1225550"/>
          </a:xfrm>
        </p:grpSpPr>
        <p:sp>
          <p:nvSpPr>
            <p:cNvPr id="5" name="object 5"/>
            <p:cNvSpPr/>
            <p:nvPr/>
          </p:nvSpPr>
          <p:spPr>
            <a:xfrm>
              <a:off x="0" y="1524000"/>
              <a:ext cx="9144000" cy="1587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7543800" y="457263"/>
              <a:ext cx="1333500" cy="10334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81000" y="457263"/>
              <a:ext cx="1371600" cy="9890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0" y="1905000"/>
            <a:ext cx="8991600" cy="4953000"/>
            <a:chOff x="0" y="1905000"/>
            <a:chExt cx="8991600" cy="4953000"/>
          </a:xfrm>
        </p:grpSpPr>
        <p:sp>
          <p:nvSpPr>
            <p:cNvPr id="9" name="object 9"/>
            <p:cNvSpPr/>
            <p:nvPr/>
          </p:nvSpPr>
          <p:spPr>
            <a:xfrm>
              <a:off x="2627376" y="2420873"/>
              <a:ext cx="1816100" cy="19050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4292536"/>
              <a:ext cx="2743200" cy="20622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228600" y="1905000"/>
              <a:ext cx="2209800" cy="189865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059176" y="4816475"/>
              <a:ext cx="3124200" cy="204152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4643501" y="2636773"/>
              <a:ext cx="1793875" cy="19050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6324600" y="4038600"/>
              <a:ext cx="2667000" cy="20066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6477000" y="1905000"/>
              <a:ext cx="2465324" cy="193675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9249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1373" y="368630"/>
            <a:ext cx="54641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FILO</a:t>
            </a:r>
            <a:r>
              <a:rPr spc="-55" dirty="0"/>
              <a:t> </a:t>
            </a:r>
            <a:r>
              <a:rPr dirty="0"/>
              <a:t>ARTHROPODA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2049906"/>
            <a:ext cx="7223125" cy="290893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marR="224790" indent="-342900">
              <a:lnSpc>
                <a:spcPts val="2380"/>
              </a:lnSpc>
              <a:spcBef>
                <a:spcPts val="390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Reúne o maior número de espécies do Reino Animal,  compreendendo cerca de ¾ do total de espécies  conhecidas.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080" indent="-342900">
              <a:lnSpc>
                <a:spcPts val="2380"/>
              </a:lnSpc>
              <a:spcBef>
                <a:spcPts val="520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Podem ser encontrados em todos os ambientes, desde  6 mil metros de altitude até mais de 9 mil metros de  profundidade em oceanos </a:t>
            </a:r>
            <a:r>
              <a:rPr sz="2200" spc="-245" dirty="0">
                <a:solidFill>
                  <a:srgbClr val="99CC00"/>
                </a:solidFill>
                <a:latin typeface="UnDotum"/>
                <a:cs typeface="UnDotum"/>
              </a:rPr>
              <a:t></a:t>
            </a:r>
            <a:r>
              <a:rPr sz="2200" spc="25" dirty="0">
                <a:solidFill>
                  <a:srgbClr val="99CC00"/>
                </a:solidFill>
                <a:latin typeface="UnDotum"/>
                <a:cs typeface="UnDotum"/>
              </a:rPr>
              <a:t> </a:t>
            </a:r>
            <a:r>
              <a:rPr sz="2200" b="1" spc="-5" dirty="0">
                <a:solidFill>
                  <a:srgbClr val="EB4545"/>
                </a:solidFill>
                <a:latin typeface="Arial"/>
                <a:cs typeface="Arial"/>
              </a:rPr>
              <a:t>cosmopolitas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427990" indent="-342900">
              <a:lnSpc>
                <a:spcPct val="901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5" dirty="0">
                <a:solidFill>
                  <a:prstClr val="black"/>
                </a:solidFill>
                <a:latin typeface="Arial"/>
                <a:cs typeface="Arial"/>
              </a:rPr>
              <a:t>Exemplos: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moscas, borboletas, baratas,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siris, 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camarões, cracas, aranhas, escorpiões, carrapatos,  lacráia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etc.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48000" y="5029200"/>
            <a:ext cx="1981200" cy="149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400" y="457200"/>
            <a:ext cx="1447800" cy="990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43800" y="457263"/>
            <a:ext cx="1371600" cy="9890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20000" y="1752600"/>
            <a:ext cx="1295400" cy="8318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96200" y="2666936"/>
            <a:ext cx="1219200" cy="8143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772400" y="3581400"/>
            <a:ext cx="1103312" cy="1441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553200" y="5108638"/>
            <a:ext cx="2286000" cy="14905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38200" y="5029200"/>
            <a:ext cx="2057400" cy="15303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181600" y="5029263"/>
            <a:ext cx="1277874" cy="155727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937069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1373" y="482930"/>
            <a:ext cx="54667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SISTEMA</a:t>
            </a:r>
            <a:r>
              <a:rPr spc="-40" dirty="0"/>
              <a:t> </a:t>
            </a:r>
            <a:r>
              <a:rPr dirty="0"/>
              <a:t>NERVOSO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1196975"/>
            <a:ext cx="9144000" cy="2792730"/>
            <a:chOff x="0" y="1196975"/>
            <a:chExt cx="9144000" cy="2792730"/>
          </a:xfrm>
        </p:grpSpPr>
        <p:sp>
          <p:nvSpPr>
            <p:cNvPr id="4" name="object 4"/>
            <p:cNvSpPr/>
            <p:nvPr/>
          </p:nvSpPr>
          <p:spPr>
            <a:xfrm>
              <a:off x="0" y="1196975"/>
              <a:ext cx="9144000" cy="1587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6286500" y="1341373"/>
              <a:ext cx="2857500" cy="26479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object 6"/>
          <p:cNvSpPr/>
          <p:nvPr/>
        </p:nvSpPr>
        <p:spPr>
          <a:xfrm>
            <a:off x="6445330" y="4182144"/>
            <a:ext cx="2500192" cy="26612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1140" y="1778330"/>
            <a:ext cx="388239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spcBef>
                <a:spcPts val="105"/>
              </a:spcBef>
              <a:buFontTx/>
              <a:buChar char="•"/>
              <a:tabLst>
                <a:tab pos="355600" algn="l"/>
              </a:tabLst>
            </a:pP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Apresentam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um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par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de  gânglios cerebróides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(cérebro 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rudimentar).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1140" y="2753995"/>
            <a:ext cx="11372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spcBef>
                <a:spcPts val="105"/>
              </a:spcBef>
              <a:buFontTx/>
              <a:buChar char="•"/>
              <a:tabLst>
                <a:tab pos="354965" algn="l"/>
                <a:tab pos="355600" algn="l"/>
                <a:tab pos="771525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O	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SN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61846" y="2753995"/>
            <a:ext cx="25520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708660" algn="l"/>
                <a:tab pos="2184400" algn="l"/>
              </a:tabLst>
            </a:pP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stá	or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ani</a:t>
            </a:r>
            <a:r>
              <a:rPr sz="2000" spc="5" dirty="0">
                <a:solidFill>
                  <a:prstClr val="black"/>
                </a:solidFill>
                <a:latin typeface="Arial"/>
                <a:cs typeface="Arial"/>
              </a:rPr>
              <a:t>z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do	em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4040" y="3059049"/>
            <a:ext cx="30353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783590" algn="l"/>
                <a:tab pos="1879600" algn="l"/>
              </a:tabLst>
            </a:pP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duas	cadeias	simétricas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02507" y="3059049"/>
            <a:ext cx="3092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de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4040" y="3363848"/>
            <a:ext cx="3538854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spcBef>
                <a:spcPts val="105"/>
              </a:spcBef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gânglios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correndo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ao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longo </a:t>
            </a:r>
            <a:r>
              <a:rPr sz="2000" spc="-15" dirty="0">
                <a:solidFill>
                  <a:prstClr val="black"/>
                </a:solidFill>
                <a:latin typeface="Arial"/>
                <a:cs typeface="Arial"/>
              </a:rPr>
              <a:t>do 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corpo 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do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animal e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por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dois  cordões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nervosos ventrais,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de  onde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partem os nervos </a:t>
            </a:r>
            <a:r>
              <a:rPr sz="2000" spc="-21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capazes de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comandar muitas 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atividades, sem a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participação 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do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cérebro rudimentar </a:t>
            </a:r>
            <a:r>
              <a:rPr sz="2000" spc="-21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000" dirty="0">
                <a:solidFill>
                  <a:srgbClr val="EB4545"/>
                </a:solidFill>
                <a:latin typeface="Arial"/>
                <a:cs typeface="Arial"/>
              </a:rPr>
              <a:t>mesmo depois de </a:t>
            </a:r>
            <a:r>
              <a:rPr sz="2000" spc="-5" dirty="0">
                <a:solidFill>
                  <a:srgbClr val="EB4545"/>
                </a:solidFill>
                <a:latin typeface="Arial"/>
                <a:cs typeface="Arial"/>
              </a:rPr>
              <a:t>decaptados,  </a:t>
            </a:r>
            <a:r>
              <a:rPr sz="2000" dirty="0">
                <a:solidFill>
                  <a:srgbClr val="EB4545"/>
                </a:solidFill>
                <a:latin typeface="Arial"/>
                <a:cs typeface="Arial"/>
              </a:rPr>
              <a:t>muitos </a:t>
            </a:r>
            <a:r>
              <a:rPr sz="2000" spc="-5" dirty="0">
                <a:solidFill>
                  <a:srgbClr val="EB4545"/>
                </a:solidFill>
                <a:latin typeface="Arial"/>
                <a:cs typeface="Arial"/>
              </a:rPr>
              <a:t>insetos </a:t>
            </a:r>
            <a:r>
              <a:rPr sz="2000" dirty="0">
                <a:solidFill>
                  <a:srgbClr val="EB4545"/>
                </a:solidFill>
                <a:latin typeface="Arial"/>
                <a:cs typeface="Arial"/>
              </a:rPr>
              <a:t>são </a:t>
            </a:r>
            <a:r>
              <a:rPr sz="2000" spc="-5" dirty="0">
                <a:solidFill>
                  <a:srgbClr val="EB4545"/>
                </a:solidFill>
                <a:latin typeface="Arial"/>
                <a:cs typeface="Arial"/>
              </a:rPr>
              <a:t>capazes </a:t>
            </a:r>
            <a:r>
              <a:rPr sz="2000" spc="-15" dirty="0">
                <a:solidFill>
                  <a:srgbClr val="EB4545"/>
                </a:solidFill>
                <a:latin typeface="Arial"/>
                <a:cs typeface="Arial"/>
              </a:rPr>
              <a:t>de  andar, </a:t>
            </a:r>
            <a:r>
              <a:rPr sz="2000" dirty="0">
                <a:solidFill>
                  <a:srgbClr val="EB4545"/>
                </a:solidFill>
                <a:latin typeface="Arial"/>
                <a:cs typeface="Arial"/>
              </a:rPr>
              <a:t>voar ou</a:t>
            </a:r>
            <a:r>
              <a:rPr sz="2000" spc="-70" dirty="0">
                <a:solidFill>
                  <a:srgbClr val="EB454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EB4545"/>
                </a:solidFill>
                <a:latin typeface="Arial"/>
                <a:cs typeface="Arial"/>
              </a:rPr>
              <a:t>copular.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4815476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8200" y="482930"/>
            <a:ext cx="59296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SISTEMA</a:t>
            </a:r>
            <a:r>
              <a:rPr spc="-60" dirty="0"/>
              <a:t> </a:t>
            </a:r>
            <a:r>
              <a:rPr dirty="0"/>
              <a:t>SENSORIAL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3394328"/>
            <a:ext cx="1149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•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942969"/>
            <a:ext cx="11493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•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5"/>
              </a:spcBef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•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564589"/>
            <a:ext cx="5111115" cy="472186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55600" marR="159385" indent="-343535">
              <a:lnSpc>
                <a:spcPct val="80000"/>
              </a:lnSpc>
              <a:spcBef>
                <a:spcPts val="585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Órgãos sensoriais bem desenvolvidos</a:t>
            </a:r>
            <a:r>
              <a:rPr sz="2000" spc="-1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215" dirty="0">
                <a:solidFill>
                  <a:prstClr val="black"/>
                </a:solidFill>
                <a:latin typeface="UnDotum"/>
                <a:cs typeface="UnDotum"/>
              </a:rPr>
              <a:t>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possibilita obter mais informações com  melhores condições de adaptação e  sobrevivência.</a:t>
            </a:r>
          </a:p>
          <a:p>
            <a:pPr marL="355600" marR="328295" indent="-343535">
              <a:lnSpc>
                <a:spcPts val="1920"/>
              </a:lnSpc>
              <a:spcBef>
                <a:spcPts val="4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Receptores sensoriais: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muitos  associados a algumas modificações</a:t>
            </a:r>
            <a:r>
              <a:rPr sz="2000" spc="-1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do  exoesqueleto</a:t>
            </a:r>
            <a:r>
              <a:rPr sz="2000" spc="-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quitinoso:</a:t>
            </a:r>
          </a:p>
          <a:p>
            <a:pPr marL="355600" marR="1972945" lvl="1" indent="570865">
              <a:lnSpc>
                <a:spcPct val="80000"/>
              </a:lnSpc>
              <a:spcBef>
                <a:spcPts val="495"/>
              </a:spcBef>
              <a:buFont typeface="UnDotum"/>
              <a:buChar char=""/>
              <a:tabLst>
                <a:tab pos="119888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antenas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táteis</a:t>
            </a:r>
            <a:r>
              <a:rPr sz="2000" spc="-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ou  quimiorreceptoras;</a:t>
            </a:r>
          </a:p>
          <a:p>
            <a:pPr marL="1198245" lvl="1" indent="-271780">
              <a:buFont typeface="UnDotum"/>
              <a:buChar char=""/>
              <a:tabLst>
                <a:tab pos="119888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pêlos e </a:t>
            </a:r>
            <a:r>
              <a:rPr sz="2000" dirty="0" err="1">
                <a:solidFill>
                  <a:prstClr val="black"/>
                </a:solidFill>
                <a:latin typeface="Arial"/>
                <a:cs typeface="Arial"/>
              </a:rPr>
              <a:t>cerdas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  <a:sym typeface="Wingdings" panose="05000000000000000000" pitchFamily="2" charset="2"/>
              </a:rPr>
              <a:t> </a:t>
            </a:r>
            <a:r>
              <a:rPr sz="2000" dirty="0" err="1">
                <a:solidFill>
                  <a:prstClr val="black"/>
                </a:solidFill>
                <a:latin typeface="Arial"/>
                <a:cs typeface="Arial"/>
              </a:rPr>
              <a:t>função</a:t>
            </a:r>
            <a:r>
              <a:rPr sz="2000" spc="-3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tátil;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080" lvl="1" indent="570865">
              <a:lnSpc>
                <a:spcPct val="80000"/>
              </a:lnSpc>
              <a:spcBef>
                <a:spcPts val="484"/>
              </a:spcBef>
              <a:buFont typeface="UnDotum"/>
              <a:buChar char=""/>
              <a:tabLst>
                <a:tab pos="1198880" algn="l"/>
                <a:tab pos="275590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canais, fendas, cavidades ou  outras aberturas no exoesqueleto </a:t>
            </a:r>
            <a:r>
              <a:rPr sz="2000" spc="-215" dirty="0">
                <a:solidFill>
                  <a:prstClr val="black"/>
                </a:solidFill>
                <a:latin typeface="UnDotum"/>
                <a:cs typeface="UnDotum"/>
              </a:rPr>
              <a:t>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podem alojar quimiorreceptores ou a  abertura</a:t>
            </a:r>
            <a:r>
              <a:rPr sz="20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pode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estar	coberta por uma  delgada membrana, cujo lado interno</a:t>
            </a:r>
            <a:r>
              <a:rPr sz="2000" spc="-1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está 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fixada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uma terminação nervosa </a:t>
            </a:r>
            <a:r>
              <a:rPr sz="2000" spc="-215" dirty="0">
                <a:solidFill>
                  <a:prstClr val="black"/>
                </a:solidFill>
                <a:latin typeface="UnDotum"/>
                <a:cs typeface="UnDotum"/>
              </a:rPr>
              <a:t>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detectam vibrações ou outras forças que  alteram a tensão do</a:t>
            </a:r>
            <a:r>
              <a:rPr sz="2000" spc="-8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esqueleto.</a:t>
            </a:r>
          </a:p>
        </p:txBody>
      </p:sp>
      <p:sp>
        <p:nvSpPr>
          <p:cNvPr id="6" name="object 6"/>
          <p:cNvSpPr/>
          <p:nvPr/>
        </p:nvSpPr>
        <p:spPr>
          <a:xfrm>
            <a:off x="6705600" y="1828800"/>
            <a:ext cx="2195576" cy="139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34200" y="3429000"/>
            <a:ext cx="1539875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81800" y="4800600"/>
            <a:ext cx="2159000" cy="12334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1268475"/>
            <a:ext cx="9144000" cy="1587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248465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8200" y="482930"/>
            <a:ext cx="59296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SISTEMA</a:t>
            </a:r>
            <a:r>
              <a:rPr spc="-60" dirty="0"/>
              <a:t> </a:t>
            </a:r>
            <a:r>
              <a:rPr dirty="0"/>
              <a:t>SENSORIAL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2778"/>
            <a:ext cx="8072755" cy="1928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ts val="259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  <a:tab pos="1506220" algn="l"/>
                <a:tab pos="2621915" algn="l"/>
                <a:tab pos="3231515" algn="l"/>
                <a:tab pos="4449445" algn="l"/>
                <a:tab pos="4975225" algn="l"/>
                <a:tab pos="6635115" algn="l"/>
                <a:tab pos="7888605" algn="l"/>
              </a:tabLst>
            </a:pPr>
            <a:r>
              <a:rPr sz="2400" b="1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lho</a:t>
            </a:r>
            <a:r>
              <a:rPr sz="2400" b="1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:	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400" spc="-2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m	ser	</a:t>
            </a:r>
            <a:r>
              <a:rPr sz="2400" spc="-1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imples	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u	comp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stos	(ins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tos	e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55600">
              <a:lnSpc>
                <a:spcPts val="259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crustáceos).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080" algn="just">
              <a:lnSpc>
                <a:spcPct val="80000"/>
              </a:lnSpc>
              <a:spcBef>
                <a:spcPts val="575"/>
              </a:spcBef>
            </a:pPr>
            <a:r>
              <a:rPr sz="2400" spc="-495" dirty="0">
                <a:solidFill>
                  <a:srgbClr val="EB4545"/>
                </a:solidFill>
                <a:latin typeface="UnDotum"/>
                <a:cs typeface="UnDotum"/>
              </a:rPr>
              <a:t>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Olhos compostos ou multifacetados: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formados 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por 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numerosas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unidades cilíndricas e longas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que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possuem 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todos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os elementos para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recepção da luz </a:t>
            </a:r>
            <a:r>
              <a:rPr sz="2400" spc="-260" dirty="0">
                <a:solidFill>
                  <a:srgbClr val="99CC00"/>
                </a:solidFill>
                <a:latin typeface="UnDotum"/>
                <a:cs typeface="UnDotum"/>
              </a:rPr>
              <a:t></a:t>
            </a:r>
            <a:r>
              <a:rPr sz="2400" spc="-260" dirty="0">
                <a:solidFill>
                  <a:srgbClr val="009999"/>
                </a:solidFill>
                <a:latin typeface="UnDotum"/>
                <a:cs typeface="UnDotum"/>
              </a:rPr>
              <a:t> </a:t>
            </a:r>
            <a:r>
              <a:rPr sz="2400" b="1" dirty="0">
                <a:solidFill>
                  <a:srgbClr val="009999"/>
                </a:solidFill>
                <a:latin typeface="Arial"/>
                <a:cs typeface="Arial"/>
              </a:rPr>
              <a:t>omatídios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1256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" y="4038600"/>
            <a:ext cx="2667000" cy="2009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86725" y="3141598"/>
            <a:ext cx="1057274" cy="1628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48000" y="4038600"/>
            <a:ext cx="5691505" cy="2819400"/>
            <a:chOff x="3048000" y="4038600"/>
            <a:chExt cx="5691505" cy="2819400"/>
          </a:xfrm>
        </p:grpSpPr>
        <p:sp>
          <p:nvSpPr>
            <p:cNvPr id="8" name="object 8"/>
            <p:cNvSpPr/>
            <p:nvPr/>
          </p:nvSpPr>
          <p:spPr>
            <a:xfrm>
              <a:off x="3048000" y="4038600"/>
              <a:ext cx="3048000" cy="20320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6084951" y="4862575"/>
              <a:ext cx="2654300" cy="199542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7176846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394A-5D8D-4F3F-8972-999CDFC56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4E9E1-A401-4B0B-807A-1B83984A1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Professora Leonilda Brandão da Silva - PDF Download grátis">
            <a:extLst>
              <a:ext uri="{FF2B5EF4-FFF2-40B4-BE49-F238E27FC236}">
                <a16:creationId xmlns:a16="http://schemas.microsoft.com/office/drawing/2014/main" id="{20E561E4-2C1C-41CA-A945-1A006A843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36" y="20815"/>
            <a:ext cx="9154036" cy="6720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799842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6162" y="330530"/>
            <a:ext cx="69526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SISTEMA</a:t>
            </a:r>
            <a:r>
              <a:rPr spc="-70" dirty="0"/>
              <a:t> </a:t>
            </a:r>
            <a:r>
              <a:rPr dirty="0"/>
              <a:t>CIRCULATÓRIO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794484"/>
            <a:ext cx="7388859" cy="261747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54965" indent="-342900" algn="just">
              <a:spcBef>
                <a:spcPts val="340"/>
              </a:spcBef>
              <a:buFontTx/>
              <a:buChar char="•"/>
              <a:tabLst>
                <a:tab pos="35560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Os artrópodes apresentam </a:t>
            </a: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sistema circulatório</a:t>
            </a:r>
            <a:r>
              <a:rPr sz="2000" b="1" spc="-18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aberto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354965" marR="5080" indent="-342900" algn="just">
              <a:lnSpc>
                <a:spcPct val="90000"/>
              </a:lnSpc>
              <a:spcBef>
                <a:spcPts val="480"/>
              </a:spcBef>
              <a:buFontTx/>
              <a:buChar char="•"/>
              <a:tabLst>
                <a:tab pos="35560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O coração é um tubo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alongado,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de posição dorsal,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cujas 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paredes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apresentam vários orifícios laterais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com válvulas, </a:t>
            </a:r>
            <a:r>
              <a:rPr sz="2000" b="1" spc="-5" dirty="0">
                <a:solidFill>
                  <a:srgbClr val="009999"/>
                </a:solidFill>
                <a:latin typeface="Arial"/>
                <a:cs typeface="Arial"/>
              </a:rPr>
              <a:t>os  </a:t>
            </a:r>
            <a:r>
              <a:rPr sz="2000" b="1" dirty="0">
                <a:solidFill>
                  <a:srgbClr val="009999"/>
                </a:solidFill>
                <a:latin typeface="Arial"/>
                <a:cs typeface="Arial"/>
              </a:rPr>
              <a:t>ostíolos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por onde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o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sangue vindo das lacunas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do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corpo  entra diretamente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sem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ser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recolhido 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por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um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vaso sanguíneo. 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Uma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vez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no coração, o sangue é conduzido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para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 região 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anterior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do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corpo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pelo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vaso dorsal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que termina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abruptamente 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liberando o sangue no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espaço existente entre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os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órgãos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de  onde retorna para o</a:t>
            </a:r>
            <a:r>
              <a:rPr sz="2000" spc="-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coração.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95801" y="4508500"/>
            <a:ext cx="3962400" cy="2076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28800" y="4495800"/>
            <a:ext cx="2057400" cy="2047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336740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6038" y="515238"/>
            <a:ext cx="74129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PIGMENTOS</a:t>
            </a:r>
            <a:r>
              <a:rPr sz="4000" spc="-60" dirty="0"/>
              <a:t> </a:t>
            </a:r>
            <a:r>
              <a:rPr sz="4000" spc="-5" dirty="0"/>
              <a:t>RESPIRATÓRIOS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0" y="11256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581734"/>
            <a:ext cx="8047990" cy="408051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1311910" indent="-343535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454659" algn="l"/>
                <a:tab pos="455295" algn="l"/>
              </a:tabLst>
            </a:pPr>
            <a:r>
              <a:rPr dirty="0">
                <a:solidFill>
                  <a:prstClr val="black"/>
                </a:solidFill>
              </a:rPr>
              <a:t>	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O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sangue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pode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ou não conter</a:t>
            </a:r>
            <a:r>
              <a:rPr sz="2800" spc="-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pigmento  respiratório.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080" indent="-343535">
              <a:lnSpc>
                <a:spcPct val="90000"/>
              </a:lnSpc>
              <a:spcBef>
                <a:spcPts val="635"/>
              </a:spcBef>
              <a:buFont typeface="Arial"/>
              <a:buChar char="•"/>
              <a:tabLst>
                <a:tab pos="454659" algn="l"/>
                <a:tab pos="455295" algn="l"/>
              </a:tabLst>
            </a:pPr>
            <a:r>
              <a:rPr dirty="0">
                <a:solidFill>
                  <a:prstClr val="black"/>
                </a:solidFill>
              </a:rPr>
              <a:t>	</a:t>
            </a:r>
            <a:r>
              <a:rPr sz="2800" b="1" spc="-5" dirty="0">
                <a:solidFill>
                  <a:prstClr val="black"/>
                </a:solidFill>
                <a:latin typeface="Arial"/>
                <a:cs typeface="Arial"/>
              </a:rPr>
              <a:t>Insetos, quilópodes e diplópodes: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sangue  incolor </a:t>
            </a:r>
            <a:r>
              <a:rPr sz="2800" spc="-310" dirty="0">
                <a:solidFill>
                  <a:prstClr val="black"/>
                </a:solidFill>
                <a:latin typeface="UnDotum"/>
                <a:cs typeface="UnDotum"/>
              </a:rPr>
              <a:t>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sem pigmento respiratório </a:t>
            </a:r>
            <a:r>
              <a:rPr sz="2800" spc="-310" dirty="0">
                <a:solidFill>
                  <a:prstClr val="black"/>
                </a:solidFill>
                <a:latin typeface="UnDotum"/>
                <a:cs typeface="UnDotum"/>
              </a:rPr>
              <a:t>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não 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transporta gases, transporta apenas nutrientes</a:t>
            </a:r>
            <a:r>
              <a:rPr sz="2800" spc="-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e 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remove</a:t>
            </a:r>
            <a:r>
              <a:rPr sz="28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toxinas.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41910" indent="-343535">
              <a:lnSpc>
                <a:spcPct val="9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solidFill>
                  <a:prstClr val="black"/>
                </a:solidFill>
                <a:latin typeface="Arial"/>
                <a:cs typeface="Arial"/>
              </a:rPr>
              <a:t>Crustáceos e aracnídeos </a:t>
            </a:r>
            <a:r>
              <a:rPr sz="2800" spc="-310" dirty="0">
                <a:solidFill>
                  <a:prstClr val="black"/>
                </a:solidFill>
                <a:latin typeface="UnDotum"/>
                <a:cs typeface="UnDotum"/>
              </a:rPr>
              <a:t> </a:t>
            </a:r>
            <a:r>
              <a:rPr sz="2800" b="1" spc="-5" dirty="0">
                <a:solidFill>
                  <a:prstClr val="black"/>
                </a:solidFill>
                <a:latin typeface="Arial"/>
                <a:cs typeface="Arial"/>
              </a:rPr>
              <a:t>hemocianina 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como pigmento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respiratório </a:t>
            </a:r>
            <a:r>
              <a:rPr sz="2800" spc="-310" dirty="0">
                <a:solidFill>
                  <a:prstClr val="black"/>
                </a:solidFill>
                <a:latin typeface="UnDotum"/>
                <a:cs typeface="UnDotum"/>
              </a:rPr>
              <a:t>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apresenta  coloração azul intensa quando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está oxigenada e 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fica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sem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cor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quando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está</a:t>
            </a:r>
            <a:r>
              <a:rPr sz="2800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desoxigenada.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4090492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79114" y="6273800"/>
            <a:ext cx="19856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780" marR="5080" indent="-259079">
              <a:spcBef>
                <a:spcPts val="100"/>
              </a:spcBef>
            </a:pP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Ana Luisa Miranda</a:t>
            </a:r>
            <a:r>
              <a:rPr sz="1400" spc="-1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Vilela  </a:t>
            </a: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(www.bioloja.com)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91260" y="330530"/>
            <a:ext cx="69272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SISTEMA</a:t>
            </a:r>
            <a:r>
              <a:rPr spc="-40" dirty="0"/>
              <a:t> </a:t>
            </a:r>
            <a:r>
              <a:rPr dirty="0"/>
              <a:t>RESPIRATÓRIO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8340" y="1552802"/>
            <a:ext cx="8049259" cy="1818639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indent="-343535">
              <a:spcBef>
                <a:spcPts val="390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Varia com o grupo.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080" indent="-343535">
              <a:lnSpc>
                <a:spcPct val="9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Insetos, quilópodes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diplópodes: </a:t>
            </a:r>
            <a:r>
              <a:rPr sz="2400" b="1" spc="-5" dirty="0">
                <a:solidFill>
                  <a:srgbClr val="EB4545"/>
                </a:solidFill>
                <a:latin typeface="Arial"/>
                <a:cs typeface="Arial"/>
              </a:rPr>
              <a:t>traquéias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(sistema  traqueal) </a:t>
            </a:r>
            <a:r>
              <a:rPr sz="2400" spc="-26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trocas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gasosas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ocorrem independentemente 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do sangue </a:t>
            </a:r>
            <a:r>
              <a:rPr sz="2400" spc="-26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permite </a:t>
            </a:r>
            <a:r>
              <a:rPr sz="2400" spc="-5" dirty="0">
                <a:solidFill>
                  <a:srgbClr val="009999"/>
                </a:solidFill>
                <a:latin typeface="Arial"/>
                <a:cs typeface="Arial"/>
              </a:rPr>
              <a:t>maior taxa metabólica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, pois a  oxigenação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das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células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é mais</a:t>
            </a:r>
            <a:r>
              <a:rPr sz="2400" spc="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rápida.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3716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39750" y="3614799"/>
            <a:ext cx="7848600" cy="3243580"/>
            <a:chOff x="539750" y="3614799"/>
            <a:chExt cx="7848600" cy="3243580"/>
          </a:xfrm>
        </p:grpSpPr>
        <p:sp>
          <p:nvSpPr>
            <p:cNvPr id="7" name="object 7"/>
            <p:cNvSpPr/>
            <p:nvPr/>
          </p:nvSpPr>
          <p:spPr>
            <a:xfrm>
              <a:off x="539750" y="3614799"/>
              <a:ext cx="4290949" cy="32431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4716526" y="3721099"/>
              <a:ext cx="3671824" cy="31368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359530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79114" y="6273800"/>
            <a:ext cx="19856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780" marR="5080" indent="-259079">
              <a:spcBef>
                <a:spcPts val="100"/>
              </a:spcBef>
            </a:pP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Ana Luisa Miranda</a:t>
            </a:r>
            <a:r>
              <a:rPr sz="1400" spc="-1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Vilela  </a:t>
            </a: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(www.bioloja.com)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0630" y="368630"/>
            <a:ext cx="69227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SISTEMA</a:t>
            </a:r>
            <a:r>
              <a:rPr spc="-65" dirty="0"/>
              <a:t> </a:t>
            </a:r>
            <a:r>
              <a:rPr dirty="0"/>
              <a:t>RESPIRATÓRIO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540" y="1767357"/>
            <a:ext cx="7990205" cy="10496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prstClr val="black"/>
                </a:solidFill>
                <a:latin typeface="Arial"/>
                <a:cs typeface="Arial"/>
              </a:rPr>
              <a:t>Crustáceos:</a:t>
            </a:r>
            <a:r>
              <a:rPr sz="2800" b="1" spc="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brânquias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prstClr val="black"/>
                </a:solidFill>
                <a:latin typeface="Arial"/>
                <a:cs typeface="Arial"/>
              </a:rPr>
              <a:t>Aracnídeos: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filotraquéias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ou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pulmões</a:t>
            </a:r>
            <a:r>
              <a:rPr sz="2800" spc="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foliáceos.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71500" y="2971798"/>
            <a:ext cx="8267700" cy="3886200"/>
            <a:chOff x="571500" y="2971798"/>
            <a:chExt cx="8267700" cy="3886200"/>
          </a:xfrm>
        </p:grpSpPr>
        <p:sp>
          <p:nvSpPr>
            <p:cNvPr id="7" name="object 7"/>
            <p:cNvSpPr/>
            <p:nvPr/>
          </p:nvSpPr>
          <p:spPr>
            <a:xfrm>
              <a:off x="571500" y="4241800"/>
              <a:ext cx="3352800" cy="23558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886200" y="2971798"/>
              <a:ext cx="4953000" cy="3886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430674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79114" y="6273800"/>
            <a:ext cx="19856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780" marR="5080" indent="-259079">
              <a:spcBef>
                <a:spcPts val="100"/>
              </a:spcBef>
            </a:pP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Ana Luisa Miranda</a:t>
            </a:r>
            <a:r>
              <a:rPr sz="1400" spc="-1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Vilela  </a:t>
            </a: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(www.bioloja.com)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64361" y="368630"/>
            <a:ext cx="61798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SISTEMA</a:t>
            </a:r>
            <a:r>
              <a:rPr spc="-55" dirty="0"/>
              <a:t> </a:t>
            </a:r>
            <a:r>
              <a:rPr dirty="0"/>
              <a:t>DIGESTÓRIO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9740" y="1857883"/>
            <a:ext cx="8261350" cy="181800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indent="-342900"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Sistema digestório: </a:t>
            </a:r>
            <a:r>
              <a:rPr sz="2400" b="1" dirty="0">
                <a:solidFill>
                  <a:srgbClr val="EB4545"/>
                </a:solidFill>
                <a:latin typeface="Arial"/>
                <a:cs typeface="Arial"/>
              </a:rPr>
              <a:t>completo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, com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boca e</a:t>
            </a:r>
            <a:r>
              <a:rPr sz="24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ânus.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080" indent="-342900">
              <a:lnSpc>
                <a:spcPct val="90000"/>
              </a:lnSpc>
              <a:spcBef>
                <a:spcPts val="57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De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forma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geral, o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sistema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digestório dos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artrópodes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é  muito parecido. Possuem boca, faringe, esôfago, papo,  moela,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estômago,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intestino,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reto e ânus e,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como glândulas  anexas, as glândulas</a:t>
            </a:r>
            <a:r>
              <a:rPr sz="2400" spc="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salivares.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19200" y="3733800"/>
            <a:ext cx="7010400" cy="31241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7962"/>
      </p:ext>
    </p:extLst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4757" y="482930"/>
            <a:ext cx="61798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SISTEMA</a:t>
            </a:r>
            <a:r>
              <a:rPr spc="-55" dirty="0"/>
              <a:t> </a:t>
            </a:r>
            <a:r>
              <a:rPr dirty="0"/>
              <a:t>DIGESTÓRIO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333494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•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552778"/>
            <a:ext cx="3794760" cy="383032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243840" indent="-343535">
              <a:lnSpc>
                <a:spcPct val="80000"/>
              </a:lnSpc>
              <a:spcBef>
                <a:spcPts val="675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Algumas variações  podem surgir,  dependendo do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 animal.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080" indent="-343535">
              <a:lnSpc>
                <a:spcPct val="8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Insetos: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apresentam  peças bucais dos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tipos 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mais variados, que são  de grande eficiência para 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triturar,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lamber, picar e  sugar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os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 alimentos: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1160145" lvl="1" indent="570865">
              <a:lnSpc>
                <a:spcPct val="80000"/>
              </a:lnSpc>
              <a:spcBef>
                <a:spcPts val="575"/>
              </a:spcBef>
              <a:buFont typeface="UnDotum"/>
              <a:buChar char=""/>
              <a:tabLst>
                <a:tab pos="1255395" algn="l"/>
              </a:tabLst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um par</a:t>
            </a:r>
            <a:r>
              <a:rPr sz="2400" spc="-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de  mandíbulas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54760" lvl="1" indent="-328295">
              <a:buFont typeface="UnDotum"/>
              <a:buChar char=""/>
              <a:tabLst>
                <a:tab pos="1255395" algn="l"/>
              </a:tabLst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um par de</a:t>
            </a:r>
            <a:r>
              <a:rPr sz="2400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maxilas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4991861"/>
            <a:ext cx="3521710" cy="1050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•</a:t>
            </a:r>
          </a:p>
          <a:p>
            <a:pPr marL="927100" indent="-915035">
              <a:lnSpc>
                <a:spcPts val="2590"/>
              </a:lnSpc>
              <a:buFont typeface="Arial"/>
              <a:buChar char="•"/>
              <a:tabLst>
                <a:tab pos="927100" algn="l"/>
                <a:tab pos="927735" algn="l"/>
              </a:tabLst>
            </a:pPr>
            <a:r>
              <a:rPr sz="2400" spc="-495" dirty="0">
                <a:solidFill>
                  <a:prstClr val="black"/>
                </a:solidFill>
                <a:latin typeface="UnDotum"/>
                <a:cs typeface="UnDotum"/>
              </a:rPr>
              <a:t> </a:t>
            </a:r>
            <a:r>
              <a:rPr lang="en-US" sz="2400" spc="-495" dirty="0">
                <a:solidFill>
                  <a:prstClr val="black"/>
                </a:solidFill>
                <a:latin typeface="UnDotum"/>
                <a:cs typeface="UnDotum"/>
              </a:rPr>
              <a:t>               </a:t>
            </a:r>
            <a:r>
              <a:rPr sz="2400" spc="-5" dirty="0" err="1">
                <a:solidFill>
                  <a:prstClr val="black"/>
                </a:solidFill>
                <a:latin typeface="Arial"/>
                <a:cs typeface="Arial"/>
              </a:rPr>
              <a:t>lábio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260" dirty="0">
                <a:solidFill>
                  <a:prstClr val="black"/>
                </a:solidFill>
                <a:latin typeface="UnDotum"/>
                <a:cs typeface="UnDotum"/>
              </a:rPr>
              <a:t></a:t>
            </a:r>
            <a:r>
              <a:rPr sz="2400" spc="-105" dirty="0">
                <a:solidFill>
                  <a:prstClr val="black"/>
                </a:solidFill>
                <a:latin typeface="UnDotum"/>
                <a:cs typeface="UnDotum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segundo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>
              <a:lnSpc>
                <a:spcPts val="259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par de maxilas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fundido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983748" y="1700148"/>
            <a:ext cx="3754120" cy="4191635"/>
            <a:chOff x="4983748" y="1700148"/>
            <a:chExt cx="3754120" cy="4191635"/>
          </a:xfrm>
        </p:grpSpPr>
        <p:sp>
          <p:nvSpPr>
            <p:cNvPr id="8" name="object 8"/>
            <p:cNvSpPr/>
            <p:nvPr/>
          </p:nvSpPr>
          <p:spPr>
            <a:xfrm>
              <a:off x="4983748" y="1700148"/>
              <a:ext cx="3753851" cy="33805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7370825" y="4443412"/>
              <a:ext cx="1346200" cy="1447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088128" y="5235016"/>
            <a:ext cx="19081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spc="-5" dirty="0">
                <a:solidFill>
                  <a:srgbClr val="0D0D16"/>
                </a:solidFill>
                <a:latin typeface="Arial"/>
                <a:cs typeface="Arial"/>
              </a:rPr>
              <a:t>Aparelho</a:t>
            </a:r>
            <a:r>
              <a:rPr sz="1600" spc="-10" dirty="0">
                <a:solidFill>
                  <a:srgbClr val="0D0D16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D0D16"/>
                </a:solidFill>
                <a:latin typeface="Arial"/>
                <a:cs typeface="Arial"/>
              </a:rPr>
              <a:t>bucal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  <a:p>
            <a:pPr marL="12700"/>
            <a:r>
              <a:rPr sz="1600" spc="-5" dirty="0">
                <a:solidFill>
                  <a:srgbClr val="0D0D16"/>
                </a:solidFill>
                <a:latin typeface="Arial"/>
                <a:cs typeface="Arial"/>
              </a:rPr>
              <a:t>mastigador-triturador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450955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3248" y="272618"/>
            <a:ext cx="43986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7670" marR="5080" indent="-39560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</a:t>
            </a:r>
            <a:r>
              <a:rPr sz="3600" spc="5" dirty="0"/>
              <a:t>A</a:t>
            </a:r>
            <a:r>
              <a:rPr sz="3600" dirty="0"/>
              <a:t>R</a:t>
            </a:r>
            <a:r>
              <a:rPr sz="3600" spc="5" dirty="0"/>
              <a:t>A</a:t>
            </a:r>
            <a:r>
              <a:rPr sz="3600" dirty="0"/>
              <a:t>CTERÍSTICAS  EMBRIONÁRIAS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565568"/>
            <a:ext cx="7269480" cy="24644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3535">
              <a:spcBef>
                <a:spcPts val="580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Simetria</a:t>
            </a:r>
            <a:r>
              <a:rPr sz="20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bilateral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3535">
              <a:spcBef>
                <a:spcPts val="480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Triblásticos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3535">
              <a:spcBef>
                <a:spcPts val="480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Celomados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3535">
              <a:spcBef>
                <a:spcPts val="480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Protostômios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080" indent="-343535">
              <a:spcBef>
                <a:spcPts val="480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Metaméricos </a:t>
            </a:r>
            <a:r>
              <a:rPr sz="2000" spc="-21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tendência à fusão de segmentos, formando  unidades funcionais denominadas </a:t>
            </a:r>
            <a:r>
              <a:rPr sz="2000" b="1" dirty="0">
                <a:solidFill>
                  <a:srgbClr val="009999"/>
                </a:solidFill>
                <a:latin typeface="Arial"/>
                <a:cs typeface="Arial"/>
              </a:rPr>
              <a:t>tagmas </a:t>
            </a:r>
            <a:r>
              <a:rPr sz="2000" spc="-21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cabeça, tórax e  abdome dos insetos, por</a:t>
            </a:r>
            <a:r>
              <a:rPr sz="2000" spc="-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exemplo.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39865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76182" y="4303774"/>
            <a:ext cx="4217338" cy="2554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72676"/>
      </p:ext>
    </p:extLst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79114" y="6273800"/>
            <a:ext cx="19856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780" marR="5080" indent="-259079">
              <a:spcBef>
                <a:spcPts val="100"/>
              </a:spcBef>
            </a:pP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Ana Luisa Miranda</a:t>
            </a:r>
            <a:r>
              <a:rPr sz="1400" spc="-1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Vilela  </a:t>
            </a: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(www.bioloja.com)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60957" y="703833"/>
            <a:ext cx="61760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SISTEMA</a:t>
            </a:r>
            <a:r>
              <a:rPr spc="-75" dirty="0"/>
              <a:t> </a:t>
            </a:r>
            <a:r>
              <a:rPr dirty="0"/>
              <a:t>DIGESTÓRIO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33400" y="2191468"/>
            <a:ext cx="3957954" cy="3256915"/>
            <a:chOff x="533400" y="2191468"/>
            <a:chExt cx="3957954" cy="3256915"/>
          </a:xfrm>
        </p:grpSpPr>
        <p:sp>
          <p:nvSpPr>
            <p:cNvPr id="6" name="object 6"/>
            <p:cNvSpPr/>
            <p:nvPr/>
          </p:nvSpPr>
          <p:spPr>
            <a:xfrm>
              <a:off x="1886793" y="2191468"/>
              <a:ext cx="2604425" cy="262035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33400" y="4419600"/>
              <a:ext cx="1828800" cy="1028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517394" y="4906517"/>
            <a:ext cx="14935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1600" spc="-5" dirty="0">
                <a:solidFill>
                  <a:srgbClr val="0D0D16"/>
                </a:solidFill>
                <a:latin typeface="Arial"/>
                <a:cs typeface="Arial"/>
              </a:rPr>
              <a:t>Aparelho bucal  p</a:t>
            </a:r>
            <a:r>
              <a:rPr sz="1600" dirty="0">
                <a:solidFill>
                  <a:srgbClr val="0D0D16"/>
                </a:solidFill>
                <a:latin typeface="Arial"/>
                <a:cs typeface="Arial"/>
              </a:rPr>
              <a:t>ic</a:t>
            </a:r>
            <a:r>
              <a:rPr sz="1600" spc="-5" dirty="0">
                <a:solidFill>
                  <a:srgbClr val="0D0D16"/>
                </a:solidFill>
                <a:latin typeface="Arial"/>
                <a:cs typeface="Arial"/>
              </a:rPr>
              <a:t>ado</a:t>
            </a:r>
            <a:r>
              <a:rPr sz="1600" spc="-10" dirty="0">
                <a:solidFill>
                  <a:srgbClr val="0D0D16"/>
                </a:solidFill>
                <a:latin typeface="Arial"/>
                <a:cs typeface="Arial"/>
              </a:rPr>
              <a:t>r-</a:t>
            </a:r>
            <a:r>
              <a:rPr sz="1600" dirty="0">
                <a:solidFill>
                  <a:srgbClr val="0D0D16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0D0D16"/>
                </a:solidFill>
                <a:latin typeface="Arial"/>
                <a:cs typeface="Arial"/>
              </a:rPr>
              <a:t>ugador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156857" y="2074420"/>
            <a:ext cx="3453765" cy="3158490"/>
            <a:chOff x="5156857" y="2074420"/>
            <a:chExt cx="3453765" cy="3158490"/>
          </a:xfrm>
        </p:grpSpPr>
        <p:sp>
          <p:nvSpPr>
            <p:cNvPr id="10" name="object 10"/>
            <p:cNvSpPr/>
            <p:nvPr/>
          </p:nvSpPr>
          <p:spPr>
            <a:xfrm>
              <a:off x="5156857" y="2074420"/>
              <a:ext cx="1961094" cy="27721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6705600" y="3962400"/>
              <a:ext cx="1905000" cy="12700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185028" y="4982717"/>
            <a:ext cx="137922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1600" spc="-5" dirty="0">
                <a:solidFill>
                  <a:srgbClr val="0D0D16"/>
                </a:solidFill>
                <a:latin typeface="Arial"/>
                <a:cs typeface="Arial"/>
              </a:rPr>
              <a:t>Aparelho</a:t>
            </a:r>
            <a:r>
              <a:rPr sz="1600" spc="-60" dirty="0">
                <a:solidFill>
                  <a:srgbClr val="0D0D16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D0D16"/>
                </a:solidFill>
                <a:latin typeface="Arial"/>
                <a:cs typeface="Arial"/>
              </a:rPr>
              <a:t>bucal  lambedor-  sugador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-4762" y="6232525"/>
            <a:ext cx="9153525" cy="630555"/>
            <a:chOff x="-4762" y="6232525"/>
            <a:chExt cx="9153525" cy="630555"/>
          </a:xfrm>
        </p:grpSpPr>
        <p:sp>
          <p:nvSpPr>
            <p:cNvPr id="14" name="object 14"/>
            <p:cNvSpPr/>
            <p:nvPr/>
          </p:nvSpPr>
          <p:spPr>
            <a:xfrm>
              <a:off x="0" y="6237287"/>
              <a:ext cx="9144000" cy="621030"/>
            </a:xfrm>
            <a:custGeom>
              <a:avLst/>
              <a:gdLst/>
              <a:ahLst/>
              <a:cxnLst/>
              <a:rect l="l" t="t" r="r" b="b"/>
              <a:pathLst>
                <a:path w="9144000" h="621029">
                  <a:moveTo>
                    <a:pt x="9144000" y="0"/>
                  </a:moveTo>
                  <a:lnTo>
                    <a:pt x="0" y="0"/>
                  </a:lnTo>
                  <a:lnTo>
                    <a:pt x="0" y="620712"/>
                  </a:lnTo>
                  <a:lnTo>
                    <a:pt x="9144000" y="62071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6237287"/>
              <a:ext cx="9144000" cy="621030"/>
            </a:xfrm>
            <a:custGeom>
              <a:avLst/>
              <a:gdLst/>
              <a:ahLst/>
              <a:cxnLst/>
              <a:rect l="l" t="t" r="r" b="b"/>
              <a:pathLst>
                <a:path w="9144000" h="621029">
                  <a:moveTo>
                    <a:pt x="0" y="620712"/>
                  </a:moveTo>
                  <a:lnTo>
                    <a:pt x="9144000" y="62071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2071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313536"/>
      </p:ext>
    </p:extLst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62" y="1854835"/>
            <a:ext cx="8615045" cy="4658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34060" marR="1270635" indent="-342900">
              <a:spcBef>
                <a:spcPts val="105"/>
              </a:spcBef>
              <a:buFont typeface="Arial"/>
              <a:buChar char="•"/>
              <a:tabLst>
                <a:tab pos="734060" algn="l"/>
                <a:tab pos="734695" algn="l"/>
              </a:tabLst>
            </a:pP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Insetos: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o estômago está ligado a </a:t>
            </a:r>
            <a:r>
              <a:rPr sz="2000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cecos gástricos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000" spc="-1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ambos  relacionados à digestão química do</a:t>
            </a:r>
            <a:r>
              <a:rPr sz="2000" spc="-1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alimento.</a:t>
            </a:r>
          </a:p>
          <a:p>
            <a:pPr marL="734060" indent="-343535">
              <a:spcBef>
                <a:spcPts val="480"/>
              </a:spcBef>
              <a:buFont typeface="Arial"/>
              <a:buChar char="•"/>
              <a:tabLst>
                <a:tab pos="734060" algn="l"/>
                <a:tab pos="734695" algn="l"/>
              </a:tabLst>
            </a:pP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Aracnídeos: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005840" lvl="1" indent="-272415">
              <a:spcBef>
                <a:spcPts val="480"/>
              </a:spcBef>
              <a:buClr>
                <a:srgbClr val="EB4545"/>
              </a:buClr>
              <a:buFont typeface="UnDotum"/>
              <a:buChar char=""/>
              <a:tabLst>
                <a:tab pos="1006475" algn="l"/>
              </a:tabLst>
            </a:pPr>
            <a:r>
              <a:rPr sz="2000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Quelíceras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21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segurar e dilacerar as presas (não</a:t>
            </a:r>
            <a:r>
              <a:rPr sz="20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possuem</a:t>
            </a:r>
          </a:p>
          <a:p>
            <a:pPr marL="734060"/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mandíbulas para triturar o</a:t>
            </a:r>
            <a:r>
              <a:rPr sz="2000" spc="-1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alimento)</a:t>
            </a:r>
          </a:p>
          <a:p>
            <a:pPr marL="734060" marR="5080" lvl="1">
              <a:spcBef>
                <a:spcPts val="480"/>
              </a:spcBef>
              <a:buClr>
                <a:srgbClr val="EB4545"/>
              </a:buClr>
              <a:buFont typeface="UnDotum"/>
              <a:buChar char=""/>
              <a:tabLst>
                <a:tab pos="1006475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ingerem apenas alimentos liquefeitos </a:t>
            </a:r>
            <a:r>
              <a:rPr sz="2000" spc="-21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lançam enzimas digestivas  sobre os tecidos dilacerados das presas </a:t>
            </a:r>
            <a:r>
              <a:rPr sz="2000" spc="-21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digestão parcial do  alimento é</a:t>
            </a:r>
            <a:r>
              <a:rPr sz="2000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9999"/>
                </a:solidFill>
                <a:latin typeface="Arial"/>
                <a:cs typeface="Arial"/>
              </a:rPr>
              <a:t>extracorpórea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</a:p>
          <a:p>
            <a:pPr marL="734060" marR="3583304" lvl="1">
              <a:lnSpc>
                <a:spcPct val="90000"/>
              </a:lnSpc>
              <a:spcBef>
                <a:spcPts val="965"/>
              </a:spcBef>
              <a:buClr>
                <a:srgbClr val="EB4545"/>
              </a:buClr>
              <a:buFont typeface="UnDotum"/>
              <a:buChar char=""/>
              <a:tabLst>
                <a:tab pos="1006475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o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tubo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digestório contém um </a:t>
            </a:r>
            <a:r>
              <a:rPr sz="2000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estômago </a:t>
            </a:r>
            <a:r>
              <a:rPr sz="2000" u="heavy" spc="-1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sugador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operado por  músculos, que atua na absorção dos  fluidos corporais da presa, seguido</a:t>
            </a:r>
            <a:r>
              <a:rPr sz="2000" spc="-1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de  um </a:t>
            </a:r>
            <a:r>
              <a:rPr sz="2000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estômago químico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, onde é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feita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  digestão</a:t>
            </a:r>
            <a:r>
              <a:rPr sz="2000" spc="-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enzimática.</a:t>
            </a:r>
          </a:p>
          <a:p>
            <a:pPr marL="518795" algn="ctr">
              <a:spcBef>
                <a:spcPts val="225"/>
              </a:spcBef>
            </a:pP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64361" y="406730"/>
            <a:ext cx="61798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SISTEMA</a:t>
            </a:r>
            <a:r>
              <a:rPr spc="-55" dirty="0"/>
              <a:t> </a:t>
            </a:r>
            <a:r>
              <a:rPr dirty="0"/>
              <a:t>DIGESTÓRIO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95631" y="4262120"/>
            <a:ext cx="2876550" cy="2316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224127"/>
      </p:ext>
    </p:extLst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4361" y="406730"/>
            <a:ext cx="61798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SISTEMA</a:t>
            </a:r>
            <a:r>
              <a:rPr spc="-55" dirty="0"/>
              <a:t> </a:t>
            </a:r>
            <a:r>
              <a:rPr dirty="0"/>
              <a:t>DIGESTÓRIO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854835"/>
            <a:ext cx="7887334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28270" indent="-342900"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Crustáceos: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é comum a existência de uma espécie de</a:t>
            </a:r>
            <a:r>
              <a:rPr sz="2000" spc="-1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estômago  mastigador denominado o</a:t>
            </a:r>
            <a:r>
              <a:rPr sz="2000" spc="-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molinete-gástrico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626745" lvl="1" indent="-271780">
              <a:spcBef>
                <a:spcPts val="480"/>
              </a:spcBef>
              <a:buClr>
                <a:srgbClr val="EB4545"/>
              </a:buClr>
              <a:buFont typeface="UnDotum"/>
              <a:buChar char=""/>
              <a:tabLst>
                <a:tab pos="62738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Apresentam </a:t>
            </a:r>
            <a:r>
              <a:rPr sz="2000" b="1" dirty="0">
                <a:solidFill>
                  <a:srgbClr val="EB4545"/>
                </a:solidFill>
                <a:latin typeface="Arial"/>
                <a:cs typeface="Arial"/>
              </a:rPr>
              <a:t>pinças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para apreensão do alimento </a:t>
            </a:r>
            <a:r>
              <a:rPr sz="2000" spc="-215" dirty="0">
                <a:solidFill>
                  <a:srgbClr val="99CC00"/>
                </a:solidFill>
                <a:latin typeface="UnDotum"/>
                <a:cs typeface="UnDotum"/>
              </a:rPr>
              <a:t></a:t>
            </a:r>
            <a:r>
              <a:rPr sz="2000" spc="-195" dirty="0">
                <a:solidFill>
                  <a:srgbClr val="99CC00"/>
                </a:solidFill>
                <a:latin typeface="UnDotum"/>
                <a:cs typeface="UnDotum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mandíbulas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355600"/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pouco eficientes para a</a:t>
            </a:r>
            <a:r>
              <a:rPr sz="2000" spc="-8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trituração.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080" lvl="1">
              <a:spcBef>
                <a:spcPts val="480"/>
              </a:spcBef>
              <a:buClr>
                <a:srgbClr val="EB4545"/>
              </a:buClr>
              <a:buFont typeface="UnDotum"/>
              <a:buChar char=""/>
              <a:tabLst>
                <a:tab pos="62738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Microcrustáceos: existem eficientes mecanismos de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filtragem</a:t>
            </a:r>
            <a:r>
              <a:rPr sz="2000" spc="-1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de  água para a coleta de nutrientes e de organismos do</a:t>
            </a:r>
            <a:r>
              <a:rPr sz="2000" spc="-19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fitoplâncton.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41255" y="3895436"/>
            <a:ext cx="4230113" cy="27059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990600" y="4419600"/>
            <a:ext cx="2705100" cy="1905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397110"/>
      </p:ext>
    </p:extLst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79114" y="6273800"/>
            <a:ext cx="19856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780" marR="5080" indent="-259079">
              <a:spcBef>
                <a:spcPts val="100"/>
              </a:spcBef>
            </a:pP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Ana Luisa Miranda</a:t>
            </a:r>
            <a:r>
              <a:rPr sz="1400" spc="-1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Vilela  </a:t>
            </a: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(www.bioloja.com)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85925" y="330530"/>
            <a:ext cx="57740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SISTEMA</a:t>
            </a:r>
            <a:r>
              <a:rPr spc="-65" dirty="0"/>
              <a:t> </a:t>
            </a:r>
            <a:r>
              <a:rPr dirty="0"/>
              <a:t>EXCRETOR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2800" b="1" dirty="0">
                <a:latin typeface="Arial"/>
                <a:cs typeface="Arial"/>
              </a:rPr>
              <a:t>Crustáceos: </a:t>
            </a:r>
            <a:r>
              <a:rPr sz="2800" b="1" spc="-5" dirty="0">
                <a:solidFill>
                  <a:srgbClr val="EB4545"/>
                </a:solidFill>
                <a:latin typeface="Arial"/>
                <a:cs typeface="Arial"/>
              </a:rPr>
              <a:t>glândulas verdes </a:t>
            </a:r>
            <a:r>
              <a:rPr sz="2800" b="1" dirty="0">
                <a:solidFill>
                  <a:srgbClr val="EB4545"/>
                </a:solidFill>
                <a:latin typeface="Arial"/>
                <a:cs typeface="Arial"/>
              </a:rPr>
              <a:t>ou </a:t>
            </a:r>
            <a:r>
              <a:rPr sz="2800" b="1" spc="-5" dirty="0">
                <a:solidFill>
                  <a:srgbClr val="EB4545"/>
                </a:solidFill>
                <a:latin typeface="Arial"/>
                <a:cs typeface="Arial"/>
              </a:rPr>
              <a:t>antenais </a:t>
            </a:r>
            <a:r>
              <a:rPr sz="2800" spc="-310" dirty="0">
                <a:solidFill>
                  <a:srgbClr val="99CC00"/>
                </a:solidFill>
                <a:latin typeface="UnDotum"/>
                <a:cs typeface="UnDotum"/>
              </a:rPr>
              <a:t></a:t>
            </a:r>
            <a:r>
              <a:rPr sz="2800" spc="-310" dirty="0">
                <a:latin typeface="UnDotum"/>
                <a:cs typeface="UnDotum"/>
              </a:rPr>
              <a:t> </a:t>
            </a:r>
            <a:r>
              <a:rPr sz="2800" dirty="0"/>
              <a:t>par </a:t>
            </a:r>
            <a:r>
              <a:rPr sz="2800" spc="-5" dirty="0"/>
              <a:t>de glândulas </a:t>
            </a:r>
            <a:r>
              <a:rPr sz="2800" dirty="0"/>
              <a:t>excretoras </a:t>
            </a:r>
            <a:r>
              <a:rPr sz="2800" spc="-5" dirty="0"/>
              <a:t>na </a:t>
            </a:r>
            <a:r>
              <a:rPr sz="2800" dirty="0"/>
              <a:t>base das </a:t>
            </a:r>
            <a:r>
              <a:rPr sz="2800" spc="-5" dirty="0"/>
              <a:t>antenas  ou dos </a:t>
            </a:r>
            <a:r>
              <a:rPr sz="2800" dirty="0"/>
              <a:t>maxilares </a:t>
            </a:r>
            <a:r>
              <a:rPr sz="2800" spc="-310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800" dirty="0"/>
              <a:t>retiram </a:t>
            </a:r>
            <a:r>
              <a:rPr sz="2800" spc="-5" dirty="0"/>
              <a:t>o excesso de sais e  </a:t>
            </a:r>
            <a:r>
              <a:rPr sz="2800" dirty="0"/>
              <a:t>as excretas nitrogenadas </a:t>
            </a:r>
            <a:r>
              <a:rPr sz="2800" spc="-5" dirty="0"/>
              <a:t>do</a:t>
            </a:r>
            <a:r>
              <a:rPr sz="2800" spc="20" dirty="0"/>
              <a:t> </a:t>
            </a:r>
            <a:r>
              <a:rPr sz="2800" dirty="0"/>
              <a:t>sangue.</a:t>
            </a:r>
            <a:endParaRPr sz="2800">
              <a:latin typeface="UnDotum"/>
              <a:cs typeface="UnDot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371600" y="3573526"/>
            <a:ext cx="6696075" cy="3095625"/>
            <a:chOff x="1371600" y="3573526"/>
            <a:chExt cx="6696075" cy="3095625"/>
          </a:xfrm>
        </p:grpSpPr>
        <p:sp>
          <p:nvSpPr>
            <p:cNvPr id="7" name="object 7"/>
            <p:cNvSpPr/>
            <p:nvPr/>
          </p:nvSpPr>
          <p:spPr>
            <a:xfrm>
              <a:off x="1371600" y="3810063"/>
              <a:ext cx="4052824" cy="28590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5364226" y="3573526"/>
              <a:ext cx="2703449" cy="30876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8476410"/>
      </p:ext>
    </p:extLst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8194" y="6273800"/>
            <a:ext cx="14668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(www.bioloja.com)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85925" y="330530"/>
            <a:ext cx="57740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SISTEMA</a:t>
            </a:r>
            <a:r>
              <a:rPr spc="-65" dirty="0"/>
              <a:t> </a:t>
            </a:r>
            <a:r>
              <a:rPr dirty="0"/>
              <a:t>EXCRETOR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9740" y="1824355"/>
            <a:ext cx="8225155" cy="231267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5080" indent="-342900" algn="just">
              <a:lnSpc>
                <a:spcPts val="2160"/>
              </a:lnSpc>
              <a:spcBef>
                <a:spcPts val="375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Demais artrópodes: </a:t>
            </a:r>
            <a:r>
              <a:rPr sz="2000" b="1" dirty="0">
                <a:solidFill>
                  <a:srgbClr val="EB4545"/>
                </a:solidFill>
                <a:latin typeface="Arial"/>
                <a:cs typeface="Arial"/>
              </a:rPr>
              <a:t>túbulos </a:t>
            </a:r>
            <a:r>
              <a:rPr sz="2000" b="1" spc="-5" dirty="0">
                <a:solidFill>
                  <a:srgbClr val="EB4545"/>
                </a:solidFill>
                <a:latin typeface="Arial"/>
                <a:cs typeface="Arial"/>
              </a:rPr>
              <a:t>de Malpighi </a:t>
            </a:r>
            <a:r>
              <a:rPr sz="2000" spc="-21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série de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filamentos </a:t>
            </a:r>
            <a:r>
              <a:rPr sz="2000" spc="-15" dirty="0">
                <a:solidFill>
                  <a:prstClr val="black"/>
                </a:solidFill>
                <a:latin typeface="Arial"/>
                <a:cs typeface="Arial"/>
              </a:rPr>
              <a:t>de 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extremidades fechadas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que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se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comunicam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com a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parte posterior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do  intestino </a:t>
            </a:r>
            <a:r>
              <a:rPr sz="2000" spc="-21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retiram 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as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excretas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do sangue e 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do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líquido celomático, 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depositando-as no interior do</a:t>
            </a:r>
            <a:r>
              <a:rPr sz="2000" spc="-9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intestino.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 algn="just">
              <a:lnSpc>
                <a:spcPts val="2280"/>
              </a:lnSpc>
              <a:spcBef>
                <a:spcPts val="210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Insetos:</a:t>
            </a:r>
            <a:r>
              <a:rPr sz="2000" b="1" spc="22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ainda</a:t>
            </a:r>
            <a:r>
              <a:rPr sz="2000" spc="2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apresentam</a:t>
            </a:r>
            <a:r>
              <a:rPr sz="2000" spc="2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EB4545"/>
                </a:solidFill>
                <a:latin typeface="Arial"/>
                <a:cs typeface="Arial"/>
              </a:rPr>
              <a:t>glândulas</a:t>
            </a:r>
            <a:r>
              <a:rPr sz="2000" b="1" spc="229" dirty="0">
                <a:solidFill>
                  <a:srgbClr val="EB4545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EB4545"/>
                </a:solidFill>
                <a:latin typeface="Arial"/>
                <a:cs typeface="Arial"/>
              </a:rPr>
              <a:t>retais</a:t>
            </a:r>
            <a:r>
              <a:rPr sz="2000" b="1" spc="235" dirty="0">
                <a:solidFill>
                  <a:srgbClr val="EB454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na</a:t>
            </a:r>
            <a:r>
              <a:rPr sz="2000" spc="22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região</a:t>
            </a:r>
            <a:r>
              <a:rPr sz="2000" spc="2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posterior</a:t>
            </a:r>
            <a:r>
              <a:rPr sz="2000" spc="2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355600" algn="just">
              <a:lnSpc>
                <a:spcPts val="2160"/>
              </a:lnSpc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tubo</a:t>
            </a:r>
            <a:r>
              <a:rPr sz="2000" spc="1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digestório</a:t>
            </a:r>
            <a:r>
              <a:rPr sz="2000" spc="1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215" dirty="0">
                <a:solidFill>
                  <a:srgbClr val="99CC00"/>
                </a:solidFill>
                <a:latin typeface="UnDotum"/>
                <a:cs typeface="UnDotum"/>
              </a:rPr>
              <a:t></a:t>
            </a:r>
            <a:r>
              <a:rPr sz="2000" spc="105" dirty="0">
                <a:solidFill>
                  <a:srgbClr val="99CC00"/>
                </a:solidFill>
                <a:latin typeface="UnDotum"/>
                <a:cs typeface="UnDotum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removem</a:t>
            </a:r>
            <a:r>
              <a:rPr sz="2000" spc="1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1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restante</a:t>
            </a:r>
            <a:r>
              <a:rPr sz="2000" spc="1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da</a:t>
            </a:r>
            <a:r>
              <a:rPr sz="2000" spc="1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água</a:t>
            </a:r>
            <a:r>
              <a:rPr sz="2000" spc="1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da</a:t>
            </a:r>
            <a:r>
              <a:rPr sz="2000" spc="1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urina</a:t>
            </a:r>
            <a:r>
              <a:rPr sz="2000" spc="1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1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das</a:t>
            </a:r>
            <a:r>
              <a:rPr sz="2000" spc="1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fezes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080" algn="just">
              <a:lnSpc>
                <a:spcPts val="2160"/>
              </a:lnSpc>
              <a:spcBef>
                <a:spcPts val="150"/>
              </a:spcBef>
            </a:pPr>
            <a:r>
              <a:rPr sz="2000" spc="-21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retenção 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de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água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no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corpo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do animal </a:t>
            </a:r>
            <a:r>
              <a:rPr sz="2000" spc="-21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grande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valor adaptativo 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no ambiente</a:t>
            </a:r>
            <a:r>
              <a:rPr sz="2000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terrestre.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8312" y="4198937"/>
            <a:ext cx="4605274" cy="2505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40817" y="3982382"/>
            <a:ext cx="2969511" cy="25845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73951"/>
      </p:ext>
    </p:extLst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8194" y="6273800"/>
            <a:ext cx="14668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(www.bioloja.com)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85925" y="330530"/>
            <a:ext cx="57740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SISTEMA</a:t>
            </a:r>
            <a:r>
              <a:rPr spc="-65" dirty="0"/>
              <a:t> </a:t>
            </a:r>
            <a:r>
              <a:rPr dirty="0"/>
              <a:t>EXCRETOR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2800" b="1" dirty="0">
                <a:latin typeface="Arial"/>
                <a:cs typeface="Arial"/>
              </a:rPr>
              <a:t>Aranhas: </a:t>
            </a:r>
            <a:r>
              <a:rPr sz="2800" spc="-5" dirty="0"/>
              <a:t>além </a:t>
            </a:r>
            <a:r>
              <a:rPr sz="2800" dirty="0"/>
              <a:t>dos túbulos </a:t>
            </a:r>
            <a:r>
              <a:rPr sz="2800" spc="-5" dirty="0"/>
              <a:t>de </a:t>
            </a:r>
            <a:r>
              <a:rPr sz="2800" dirty="0"/>
              <a:t>Malpighi </a:t>
            </a:r>
            <a:r>
              <a:rPr sz="2800" spc="-5" dirty="0"/>
              <a:t>existem  </a:t>
            </a:r>
            <a:r>
              <a:rPr sz="2800" dirty="0"/>
              <a:t>as </a:t>
            </a:r>
            <a:r>
              <a:rPr sz="2800" spc="-5" dirty="0"/>
              <a:t>chamadas </a:t>
            </a:r>
            <a:r>
              <a:rPr sz="2800" b="1" spc="-5" dirty="0">
                <a:solidFill>
                  <a:srgbClr val="EB4545"/>
                </a:solidFill>
                <a:latin typeface="Arial"/>
                <a:cs typeface="Arial"/>
              </a:rPr>
              <a:t>glândulas </a:t>
            </a:r>
            <a:r>
              <a:rPr sz="2800" b="1" dirty="0">
                <a:solidFill>
                  <a:srgbClr val="EB4545"/>
                </a:solidFill>
                <a:latin typeface="Arial"/>
                <a:cs typeface="Arial"/>
              </a:rPr>
              <a:t>coxais </a:t>
            </a:r>
            <a:r>
              <a:rPr sz="2800" spc="-310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800" spc="-5" dirty="0"/>
              <a:t>em </a:t>
            </a:r>
            <a:r>
              <a:rPr sz="2800" dirty="0"/>
              <a:t>número  </a:t>
            </a:r>
            <a:r>
              <a:rPr sz="2800" spc="-5" dirty="0"/>
              <a:t>de quatro no </a:t>
            </a:r>
            <a:r>
              <a:rPr sz="2800" dirty="0"/>
              <a:t>máximo </a:t>
            </a:r>
            <a:r>
              <a:rPr sz="2800" spc="-310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800" dirty="0"/>
              <a:t>semelhança </a:t>
            </a:r>
            <a:r>
              <a:rPr sz="2800" spc="-5" dirty="0"/>
              <a:t>estrutural  </a:t>
            </a:r>
            <a:r>
              <a:rPr sz="2800" dirty="0"/>
              <a:t>com as </a:t>
            </a:r>
            <a:r>
              <a:rPr sz="2800" spc="-5" dirty="0"/>
              <a:t>glândulas </a:t>
            </a:r>
            <a:r>
              <a:rPr sz="2800" dirty="0"/>
              <a:t>antenais dos</a:t>
            </a:r>
            <a:r>
              <a:rPr sz="2800" spc="40" dirty="0"/>
              <a:t> </a:t>
            </a:r>
            <a:r>
              <a:rPr sz="2800" dirty="0"/>
              <a:t>crustáceos.</a:t>
            </a:r>
            <a:endParaRPr sz="2800">
              <a:latin typeface="UnDotum"/>
              <a:cs typeface="UnDot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05200" y="3657663"/>
            <a:ext cx="2232025" cy="2922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032196"/>
      </p:ext>
    </p:extLst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79114" y="6273800"/>
            <a:ext cx="19856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780" marR="5080" indent="-259079">
              <a:spcBef>
                <a:spcPts val="100"/>
              </a:spcBef>
            </a:pP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Ana Luisa Miranda</a:t>
            </a:r>
            <a:r>
              <a:rPr sz="1400" spc="-1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Vilela  </a:t>
            </a: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(www.bioloja.com)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39745" y="482930"/>
            <a:ext cx="40671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REPRODUÇÃO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2140" y="1781682"/>
            <a:ext cx="7960995" cy="214757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Maioria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dióica,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embora existam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hermafroditas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(cracas).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3535"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Fecundação: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cruzada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(mesmo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as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cracas)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400"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interna.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3535">
              <a:spcBef>
                <a:spcPts val="5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Desenvolvimento: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direto ou</a:t>
            </a:r>
            <a:r>
              <a:rPr sz="24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indireto: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902969" lvl="1">
              <a:spcBef>
                <a:spcPts val="575"/>
              </a:spcBef>
              <a:buClr>
                <a:srgbClr val="EB4545"/>
              </a:buClr>
              <a:buFont typeface="UnDotum"/>
              <a:buChar char="&gt;"/>
              <a:tabLst>
                <a:tab pos="683895" algn="l"/>
              </a:tabLst>
            </a:pPr>
            <a:r>
              <a:rPr sz="2400" b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Insetos:</a:t>
            </a:r>
            <a:r>
              <a:rPr sz="24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EB4545"/>
                </a:solidFill>
                <a:latin typeface="Arial"/>
                <a:cs typeface="Arial"/>
              </a:rPr>
              <a:t>desenvolvimento ametábolo </a:t>
            </a:r>
            <a:r>
              <a:rPr sz="2400" spc="-26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sem  metamorfose (direto). 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Ex.: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 traça-dos-livros.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87450" y="4083050"/>
            <a:ext cx="5889625" cy="2774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086571"/>
      </p:ext>
    </p:extLst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39745" y="482930"/>
            <a:ext cx="40671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REPRODUÇÃO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2140" y="1853311"/>
            <a:ext cx="811403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spcBef>
                <a:spcPts val="95"/>
              </a:spcBef>
              <a:buClr>
                <a:srgbClr val="EB4545"/>
              </a:buClr>
              <a:buFont typeface="UnDotum"/>
              <a:buChar char="&gt;"/>
              <a:tabLst>
                <a:tab pos="394335" algn="l"/>
              </a:tabLst>
            </a:pPr>
            <a:r>
              <a:rPr dirty="0">
                <a:solidFill>
                  <a:prstClr val="black"/>
                </a:solidFill>
              </a:rPr>
              <a:t>	</a:t>
            </a:r>
            <a:r>
              <a:rPr sz="28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Insetos: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EB4545"/>
                </a:solidFill>
                <a:latin typeface="Arial"/>
                <a:cs typeface="Arial"/>
              </a:rPr>
              <a:t>desenvolvimento hemimetábolo </a:t>
            </a:r>
            <a:r>
              <a:rPr sz="2800" spc="-310" dirty="0">
                <a:solidFill>
                  <a:srgbClr val="99CC00"/>
                </a:solidFill>
                <a:latin typeface="UnDotum"/>
                <a:cs typeface="UnDotum"/>
              </a:rPr>
              <a:t></a:t>
            </a:r>
            <a:r>
              <a:rPr sz="2800" spc="-310" dirty="0">
                <a:solidFill>
                  <a:prstClr val="black"/>
                </a:solidFill>
                <a:latin typeface="UnDotum"/>
                <a:cs typeface="UnDotum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com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metamorfose gradual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ou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incompleta </a:t>
            </a:r>
            <a:r>
              <a:rPr sz="2800" spc="-310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ninfa  semelhante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ao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adulto (imago), porém sem asas. 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Ex.: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baratas, percevejos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 gafanhotos.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68312" y="3886200"/>
            <a:ext cx="8428355" cy="2971800"/>
            <a:chOff x="468312" y="3886200"/>
            <a:chExt cx="8428355" cy="2971800"/>
          </a:xfrm>
        </p:grpSpPr>
        <p:sp>
          <p:nvSpPr>
            <p:cNvPr id="7" name="object 7"/>
            <p:cNvSpPr/>
            <p:nvPr/>
          </p:nvSpPr>
          <p:spPr>
            <a:xfrm>
              <a:off x="3581400" y="3886200"/>
              <a:ext cx="5314950" cy="27114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468312" y="4506975"/>
              <a:ext cx="3124200" cy="23510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1388842"/>
      </p:ext>
    </p:extLst>
  </p:cSld>
  <p:clrMapOvr>
    <a:masterClrMapping/>
  </p:clrMapOvr>
  <p:transition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39745" y="482930"/>
            <a:ext cx="40671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REPRODUÇÃO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2140" y="1854834"/>
            <a:ext cx="72478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0995" marR="5080" indent="-340995" algn="just">
              <a:spcBef>
                <a:spcPts val="100"/>
              </a:spcBef>
              <a:buClr>
                <a:srgbClr val="EB4545"/>
              </a:buClr>
              <a:buFont typeface="UnDotum"/>
              <a:buChar char="&gt;"/>
              <a:tabLst>
                <a:tab pos="340995" algn="l"/>
              </a:tabLst>
            </a:pPr>
            <a:r>
              <a:rPr sz="2400" b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Insetos:</a:t>
            </a:r>
            <a:r>
              <a:rPr sz="24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EB4545"/>
                </a:solidFill>
                <a:latin typeface="Arial"/>
                <a:cs typeface="Arial"/>
              </a:rPr>
              <a:t>desenvolvimento holometábolo </a:t>
            </a:r>
            <a:r>
              <a:rPr sz="2400" spc="-26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com  metamorfose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completa </a:t>
            </a:r>
            <a:r>
              <a:rPr sz="2400" spc="-26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Ex.: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moscas,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borboletas,  besouros,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pulgas.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3141662"/>
            <a:ext cx="8917305" cy="3451225"/>
            <a:chOff x="0" y="3141662"/>
            <a:chExt cx="8917305" cy="3451225"/>
          </a:xfrm>
        </p:grpSpPr>
        <p:sp>
          <p:nvSpPr>
            <p:cNvPr id="7" name="object 7"/>
            <p:cNvSpPr/>
            <p:nvPr/>
          </p:nvSpPr>
          <p:spPr>
            <a:xfrm>
              <a:off x="0" y="4005262"/>
              <a:ext cx="5076825" cy="25876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5003800" y="3141662"/>
              <a:ext cx="3913124" cy="3403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8212981"/>
      </p:ext>
    </p:extLst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39745" y="482930"/>
            <a:ext cx="40671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REPRODUÇÃO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1689608"/>
            <a:ext cx="2856230" cy="236664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40360" marR="5080" indent="-340360">
              <a:lnSpc>
                <a:spcPct val="90000"/>
              </a:lnSpc>
              <a:spcBef>
                <a:spcPts val="385"/>
              </a:spcBef>
              <a:buClr>
                <a:srgbClr val="EB4545"/>
              </a:buClr>
              <a:buFont typeface="UnDotum"/>
              <a:buChar char="&gt;"/>
              <a:tabLst>
                <a:tab pos="340360" algn="l"/>
              </a:tabLst>
            </a:pPr>
            <a:r>
              <a:rPr sz="24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Crustáceos: </a:t>
            </a:r>
            <a:r>
              <a:rPr sz="2400" b="1" spc="-5" dirty="0">
                <a:solidFill>
                  <a:srgbClr val="EB4545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EB4545"/>
                </a:solidFill>
                <a:latin typeface="Arial"/>
                <a:cs typeface="Arial"/>
              </a:rPr>
              <a:t>desenvo</a:t>
            </a:r>
            <a:r>
              <a:rPr sz="2400" b="1" spc="-5" dirty="0">
                <a:solidFill>
                  <a:srgbClr val="EB4545"/>
                </a:solidFill>
                <a:latin typeface="Arial"/>
                <a:cs typeface="Arial"/>
              </a:rPr>
              <a:t>l</a:t>
            </a:r>
            <a:r>
              <a:rPr sz="2400" b="1" spc="-10" dirty="0">
                <a:solidFill>
                  <a:srgbClr val="EB4545"/>
                </a:solidFill>
                <a:latin typeface="Arial"/>
                <a:cs typeface="Arial"/>
              </a:rPr>
              <a:t>v</a:t>
            </a:r>
            <a:r>
              <a:rPr sz="2400" b="1" spc="-5" dirty="0">
                <a:solidFill>
                  <a:srgbClr val="EB4545"/>
                </a:solidFill>
                <a:latin typeface="Arial"/>
                <a:cs typeface="Arial"/>
              </a:rPr>
              <a:t>i</a:t>
            </a:r>
            <a:r>
              <a:rPr sz="2400" b="1" spc="-10" dirty="0">
                <a:solidFill>
                  <a:srgbClr val="EB4545"/>
                </a:solidFill>
                <a:latin typeface="Arial"/>
                <a:cs typeface="Arial"/>
              </a:rPr>
              <a:t>men</a:t>
            </a:r>
            <a:r>
              <a:rPr sz="2400" b="1" dirty="0">
                <a:solidFill>
                  <a:srgbClr val="EB4545"/>
                </a:solidFill>
                <a:latin typeface="Arial"/>
                <a:cs typeface="Arial"/>
              </a:rPr>
              <a:t>to  indireto </a:t>
            </a:r>
            <a:r>
              <a:rPr sz="2400" spc="-26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pode 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haver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mais de um 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tipo de larva no  mesmo ciclo de  vida.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95801" y="1844675"/>
            <a:ext cx="3914775" cy="4848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08664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8194" y="6273800"/>
            <a:ext cx="14668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(www.bioloja.com)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34464" y="432638"/>
            <a:ext cx="62782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CARACTERÍSTICAS</a:t>
            </a:r>
            <a:r>
              <a:rPr sz="3600" spc="-75" dirty="0"/>
              <a:t> </a:t>
            </a:r>
            <a:r>
              <a:rPr sz="3600" dirty="0"/>
              <a:t>GERAIS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307340" y="1854834"/>
            <a:ext cx="808291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Apêndices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articulados </a:t>
            </a:r>
            <a:r>
              <a:rPr sz="2400" spc="-26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pernas, antenas, apêndices  bucais (mandíbulas, quelíceras) </a:t>
            </a:r>
            <a:r>
              <a:rPr sz="2400" spc="-26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a presença de pernas  articuladas deu o nome ao grupo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400" i="1" dirty="0">
                <a:solidFill>
                  <a:srgbClr val="009999"/>
                </a:solidFill>
                <a:latin typeface="Arial"/>
                <a:cs typeface="Arial"/>
              </a:rPr>
              <a:t>arthro </a:t>
            </a:r>
            <a:r>
              <a:rPr sz="2400" dirty="0">
                <a:solidFill>
                  <a:srgbClr val="009999"/>
                </a:solidFill>
                <a:latin typeface="Arial"/>
                <a:cs typeface="Arial"/>
              </a:rPr>
              <a:t>= </a:t>
            </a:r>
            <a:r>
              <a:rPr sz="2400" spc="-5" dirty="0">
                <a:solidFill>
                  <a:srgbClr val="009999"/>
                </a:solidFill>
                <a:latin typeface="Arial"/>
                <a:cs typeface="Arial"/>
              </a:rPr>
              <a:t>articulação;  </a:t>
            </a:r>
            <a:r>
              <a:rPr sz="2400" i="1" spc="-5" dirty="0">
                <a:solidFill>
                  <a:srgbClr val="009999"/>
                </a:solidFill>
                <a:latin typeface="Arial"/>
                <a:cs typeface="Arial"/>
              </a:rPr>
              <a:t>poda </a:t>
            </a:r>
            <a:r>
              <a:rPr sz="2400" dirty="0">
                <a:solidFill>
                  <a:srgbClr val="009999"/>
                </a:solidFill>
                <a:latin typeface="Arial"/>
                <a:cs typeface="Arial"/>
              </a:rPr>
              <a:t>=</a:t>
            </a:r>
            <a:r>
              <a:rPr sz="2400" spc="1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9999"/>
                </a:solidFill>
                <a:latin typeface="Arial"/>
                <a:cs typeface="Arial"/>
              </a:rPr>
              <a:t>pé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20725" y="3352800"/>
            <a:ext cx="7813675" cy="3316604"/>
            <a:chOff x="720725" y="3352800"/>
            <a:chExt cx="7813675" cy="3316604"/>
          </a:xfrm>
        </p:grpSpPr>
        <p:sp>
          <p:nvSpPr>
            <p:cNvPr id="7" name="object 7"/>
            <p:cNvSpPr/>
            <p:nvPr/>
          </p:nvSpPr>
          <p:spPr>
            <a:xfrm>
              <a:off x="720725" y="3352863"/>
              <a:ext cx="4572000" cy="33162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5334000" y="3352800"/>
              <a:ext cx="3200400" cy="2844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5551945"/>
      </p:ext>
    </p:extLst>
  </p:cSld>
  <p:clrMapOvr>
    <a:masterClrMapping/>
  </p:clrMapOvr>
  <p:transition spd="slow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1824355"/>
            <a:ext cx="8188325" cy="4344138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22860" indent="-343535">
              <a:lnSpc>
                <a:spcPts val="2160"/>
              </a:lnSpc>
              <a:spcBef>
                <a:spcPts val="3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Aracnídeos: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machos geralmente menores que as fêmeas e</a:t>
            </a:r>
            <a:r>
              <a:rPr sz="2000" spc="-18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realizam  um comportamento de </a:t>
            </a:r>
            <a:r>
              <a:rPr sz="2000" b="1" dirty="0">
                <a:solidFill>
                  <a:srgbClr val="009999"/>
                </a:solidFill>
                <a:latin typeface="Arial"/>
                <a:cs typeface="Arial"/>
              </a:rPr>
              <a:t>corte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na época da</a:t>
            </a:r>
            <a:r>
              <a:rPr sz="2000" spc="-1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reprodução.</a:t>
            </a:r>
          </a:p>
          <a:p>
            <a:pPr marL="355600" indent="-343535">
              <a:spcBef>
                <a:spcPts val="20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Introdução de espermas no corpo das</a:t>
            </a:r>
            <a:r>
              <a:rPr sz="2000" b="1" spc="-9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fêmeas: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080" lvl="1">
              <a:lnSpc>
                <a:spcPts val="2160"/>
              </a:lnSpc>
              <a:spcBef>
                <a:spcPts val="509"/>
              </a:spcBef>
              <a:buClr>
                <a:srgbClr val="EB4545"/>
              </a:buClr>
              <a:buFont typeface="UnDotum"/>
              <a:buChar char="&gt;"/>
              <a:tabLst>
                <a:tab pos="627380" algn="l"/>
              </a:tabLst>
            </a:pP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Aranhas: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os machos apresentam, na extremidade dos</a:t>
            </a:r>
            <a:r>
              <a:rPr sz="2000" spc="-1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pedipalpos,  uma dilatação bulbosa onde armazenam os espermatozóides </a:t>
            </a:r>
            <a:r>
              <a:rPr sz="2000" spc="-215" dirty="0">
                <a:solidFill>
                  <a:srgbClr val="99CC00"/>
                </a:solidFill>
                <a:latin typeface="UnDotum"/>
                <a:cs typeface="UnDotum"/>
              </a:rPr>
              <a:t></a:t>
            </a:r>
            <a:r>
              <a:rPr sz="2000" spc="-215" dirty="0">
                <a:solidFill>
                  <a:prstClr val="black"/>
                </a:solidFill>
                <a:latin typeface="UnDotum"/>
                <a:cs typeface="UnDotum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usam os pedipalpos para fecundarem as</a:t>
            </a:r>
            <a:r>
              <a:rPr sz="2000" spc="-1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fêmeas.</a:t>
            </a:r>
          </a:p>
          <a:p>
            <a:pPr marL="927100" marR="182880">
              <a:lnSpc>
                <a:spcPts val="2160"/>
              </a:lnSpc>
              <a:spcBef>
                <a:spcPts val="480"/>
              </a:spcBef>
            </a:pPr>
            <a:r>
              <a:rPr sz="2000" spc="-60" dirty="0">
                <a:solidFill>
                  <a:srgbClr val="EB4545"/>
                </a:solidFill>
                <a:latin typeface="UnDotum"/>
                <a:cs typeface="UnDotum"/>
              </a:rPr>
              <a:t></a:t>
            </a:r>
            <a:r>
              <a:rPr sz="2000" spc="-60" dirty="0">
                <a:solidFill>
                  <a:prstClr val="black"/>
                </a:solidFill>
                <a:latin typeface="Arial"/>
                <a:cs typeface="Arial"/>
              </a:rPr>
              <a:t>Fêmeas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põem ovos fecundados no interior de sacos de</a:t>
            </a:r>
            <a:r>
              <a:rPr sz="2000" spc="-1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seda 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feitos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por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elas.</a:t>
            </a:r>
          </a:p>
          <a:p>
            <a:pPr marL="355600" marR="332105" lvl="1">
              <a:lnSpc>
                <a:spcPts val="2160"/>
              </a:lnSpc>
              <a:spcBef>
                <a:spcPts val="484"/>
              </a:spcBef>
              <a:buClr>
                <a:srgbClr val="EB4545"/>
              </a:buClr>
              <a:buFont typeface="UnDotum"/>
              <a:buChar char="&gt;"/>
              <a:tabLst>
                <a:tab pos="627380" algn="l"/>
              </a:tabLst>
            </a:pP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Escorpiões: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o macho une-se à fêmea e deposita no solo uma  massa de espermatozóides dentro de um envoltório </a:t>
            </a:r>
            <a:r>
              <a:rPr sz="2000" spc="-21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posiciona a  fêmea sobre a massa espermatozóides </a:t>
            </a:r>
            <a:r>
              <a:rPr sz="2000" spc="-21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espermatozóides  penetram no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orifício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genital da fêmea </a:t>
            </a:r>
            <a:r>
              <a:rPr sz="2000" spc="-21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fecundação</a:t>
            </a:r>
            <a:r>
              <a:rPr sz="2000" spc="-3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interna.</a:t>
            </a:r>
          </a:p>
          <a:p>
            <a:pPr marL="355600" indent="-343535">
              <a:spcBef>
                <a:spcPts val="21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b="1" spc="-5" dirty="0">
                <a:solidFill>
                  <a:prstClr val="black"/>
                </a:solidFill>
                <a:latin typeface="Arial"/>
                <a:cs typeface="Arial"/>
              </a:rPr>
              <a:t>Desenvolvimento: </a:t>
            </a:r>
            <a:r>
              <a:rPr sz="2000" b="1" dirty="0">
                <a:solidFill>
                  <a:srgbClr val="EB4545"/>
                </a:solidFill>
                <a:latin typeface="Arial"/>
                <a:cs typeface="Arial"/>
              </a:rPr>
              <a:t>direto.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3535">
              <a:spcBef>
                <a:spcPts val="2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b="1" spc="-5" dirty="0">
                <a:solidFill>
                  <a:prstClr val="black"/>
                </a:solidFill>
                <a:latin typeface="Arial"/>
                <a:cs typeface="Arial"/>
              </a:rPr>
              <a:t>Evolução </a:t>
            </a: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do </a:t>
            </a:r>
            <a:r>
              <a:rPr sz="2000" b="1" spc="-5" dirty="0">
                <a:solidFill>
                  <a:prstClr val="black"/>
                </a:solidFill>
                <a:latin typeface="Arial"/>
                <a:cs typeface="Arial"/>
              </a:rPr>
              <a:t>ovo: </a:t>
            </a:r>
            <a:r>
              <a:rPr sz="2000" b="1" dirty="0">
                <a:solidFill>
                  <a:srgbClr val="EB4545"/>
                </a:solidFill>
                <a:latin typeface="Arial"/>
                <a:cs typeface="Arial"/>
              </a:rPr>
              <a:t>aranhas </a:t>
            </a:r>
            <a:r>
              <a:rPr sz="2000" b="1" spc="-5" dirty="0">
                <a:solidFill>
                  <a:srgbClr val="EB4545"/>
                </a:solidFill>
                <a:latin typeface="Arial"/>
                <a:cs typeface="Arial"/>
              </a:rPr>
              <a:t>ovíparas, </a:t>
            </a:r>
            <a:r>
              <a:rPr sz="2000" b="1" dirty="0">
                <a:solidFill>
                  <a:srgbClr val="EB4545"/>
                </a:solidFill>
                <a:latin typeface="Arial"/>
                <a:cs typeface="Arial"/>
              </a:rPr>
              <a:t>escorpiões</a:t>
            </a:r>
            <a:r>
              <a:rPr sz="2000" b="1" spc="-25" dirty="0">
                <a:solidFill>
                  <a:srgbClr val="EB4545"/>
                </a:solidFill>
                <a:latin typeface="Arial"/>
                <a:cs typeface="Arial"/>
              </a:rPr>
              <a:t> </a:t>
            </a:r>
            <a:r>
              <a:rPr sz="2000" b="1" spc="-5" dirty="0" err="1">
                <a:solidFill>
                  <a:srgbClr val="EB4545"/>
                </a:solidFill>
                <a:latin typeface="Arial"/>
                <a:cs typeface="Arial"/>
              </a:rPr>
              <a:t>vivíparos</a:t>
            </a:r>
            <a:r>
              <a:rPr sz="2000" b="1" spc="-5" dirty="0">
                <a:solidFill>
                  <a:srgbClr val="EB4545"/>
                </a:solidFill>
                <a:latin typeface="Arial"/>
                <a:cs typeface="Arial"/>
              </a:rPr>
              <a:t>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39745" y="482930"/>
            <a:ext cx="40671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REPRODUÇÃO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4762" y="6376987"/>
            <a:ext cx="9153525" cy="485775"/>
            <a:chOff x="-4762" y="6376987"/>
            <a:chExt cx="9153525" cy="485775"/>
          </a:xfrm>
        </p:grpSpPr>
        <p:sp>
          <p:nvSpPr>
            <p:cNvPr id="6" name="object 6"/>
            <p:cNvSpPr/>
            <p:nvPr/>
          </p:nvSpPr>
          <p:spPr>
            <a:xfrm>
              <a:off x="0" y="6381750"/>
              <a:ext cx="9144000" cy="476250"/>
            </a:xfrm>
            <a:custGeom>
              <a:avLst/>
              <a:gdLst/>
              <a:ahLst/>
              <a:cxnLst/>
              <a:rect l="l" t="t" r="r" b="b"/>
              <a:pathLst>
                <a:path w="9144000" h="476250">
                  <a:moveTo>
                    <a:pt x="9144000" y="0"/>
                  </a:moveTo>
                  <a:lnTo>
                    <a:pt x="0" y="0"/>
                  </a:lnTo>
                  <a:lnTo>
                    <a:pt x="0" y="476250"/>
                  </a:lnTo>
                  <a:lnTo>
                    <a:pt x="9144000" y="47625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381750"/>
              <a:ext cx="9144000" cy="476250"/>
            </a:xfrm>
            <a:custGeom>
              <a:avLst/>
              <a:gdLst/>
              <a:ahLst/>
              <a:cxnLst/>
              <a:rect l="l" t="t" r="r" b="b"/>
              <a:pathLst>
                <a:path w="9144000" h="476250">
                  <a:moveTo>
                    <a:pt x="0" y="476250"/>
                  </a:moveTo>
                  <a:lnTo>
                    <a:pt x="9144000" y="47625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762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5405347"/>
      </p:ext>
    </p:extLst>
  </p:cSld>
  <p:clrMapOvr>
    <a:masterClrMapping/>
  </p:clrMapOvr>
  <p:transition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7458" y="515238"/>
            <a:ext cx="75552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DIVERSIDADE E </a:t>
            </a:r>
            <a:r>
              <a:rPr sz="4000" spc="-10" dirty="0"/>
              <a:t>ABUNDÂNCIA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415054" y="4103687"/>
            <a:ext cx="4043679" cy="2541905"/>
            <a:chOff x="4267200" y="4033837"/>
            <a:chExt cx="4043679" cy="2541905"/>
          </a:xfrm>
        </p:grpSpPr>
        <p:sp>
          <p:nvSpPr>
            <p:cNvPr id="5" name="object 5"/>
            <p:cNvSpPr/>
            <p:nvPr/>
          </p:nvSpPr>
          <p:spPr>
            <a:xfrm>
              <a:off x="4267200" y="6096000"/>
              <a:ext cx="799482" cy="4794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5057775" y="4038600"/>
              <a:ext cx="3248025" cy="2179955"/>
            </a:xfrm>
            <a:custGeom>
              <a:avLst/>
              <a:gdLst/>
              <a:ahLst/>
              <a:cxnLst/>
              <a:rect l="l" t="t" r="r" b="b"/>
              <a:pathLst>
                <a:path w="3248025" h="2179954">
                  <a:moveTo>
                    <a:pt x="1558925" y="1371600"/>
                  </a:moveTo>
                  <a:lnTo>
                    <a:pt x="835025" y="1371600"/>
                  </a:lnTo>
                  <a:lnTo>
                    <a:pt x="0" y="2179637"/>
                  </a:lnTo>
                  <a:lnTo>
                    <a:pt x="1558925" y="1371600"/>
                  </a:lnTo>
                  <a:close/>
                </a:path>
                <a:path w="3248025" h="2179954">
                  <a:moveTo>
                    <a:pt x="3019425" y="0"/>
                  </a:moveTo>
                  <a:lnTo>
                    <a:pt x="581025" y="0"/>
                  </a:lnTo>
                  <a:lnTo>
                    <a:pt x="534958" y="4644"/>
                  </a:lnTo>
                  <a:lnTo>
                    <a:pt x="492049" y="17966"/>
                  </a:lnTo>
                  <a:lnTo>
                    <a:pt x="453218" y="39045"/>
                  </a:lnTo>
                  <a:lnTo>
                    <a:pt x="419385" y="66960"/>
                  </a:lnTo>
                  <a:lnTo>
                    <a:pt x="391470" y="100793"/>
                  </a:lnTo>
                  <a:lnTo>
                    <a:pt x="370391" y="139624"/>
                  </a:lnTo>
                  <a:lnTo>
                    <a:pt x="357069" y="182533"/>
                  </a:lnTo>
                  <a:lnTo>
                    <a:pt x="352425" y="228600"/>
                  </a:lnTo>
                  <a:lnTo>
                    <a:pt x="352425" y="1143000"/>
                  </a:lnTo>
                  <a:lnTo>
                    <a:pt x="357069" y="1189066"/>
                  </a:lnTo>
                  <a:lnTo>
                    <a:pt x="370391" y="1231975"/>
                  </a:lnTo>
                  <a:lnTo>
                    <a:pt x="391470" y="1270806"/>
                  </a:lnTo>
                  <a:lnTo>
                    <a:pt x="419385" y="1304639"/>
                  </a:lnTo>
                  <a:lnTo>
                    <a:pt x="453218" y="1332554"/>
                  </a:lnTo>
                  <a:lnTo>
                    <a:pt x="492049" y="1353633"/>
                  </a:lnTo>
                  <a:lnTo>
                    <a:pt x="534958" y="1366955"/>
                  </a:lnTo>
                  <a:lnTo>
                    <a:pt x="581025" y="1371600"/>
                  </a:lnTo>
                  <a:lnTo>
                    <a:pt x="3019425" y="1371600"/>
                  </a:lnTo>
                  <a:lnTo>
                    <a:pt x="3065491" y="1366955"/>
                  </a:lnTo>
                  <a:lnTo>
                    <a:pt x="3108400" y="1353633"/>
                  </a:lnTo>
                  <a:lnTo>
                    <a:pt x="3147231" y="1332554"/>
                  </a:lnTo>
                  <a:lnTo>
                    <a:pt x="3181064" y="1304639"/>
                  </a:lnTo>
                  <a:lnTo>
                    <a:pt x="3208979" y="1270806"/>
                  </a:lnTo>
                  <a:lnTo>
                    <a:pt x="3230058" y="1231975"/>
                  </a:lnTo>
                  <a:lnTo>
                    <a:pt x="3243380" y="1189066"/>
                  </a:lnTo>
                  <a:lnTo>
                    <a:pt x="3248025" y="1143000"/>
                  </a:lnTo>
                  <a:lnTo>
                    <a:pt x="3248025" y="228600"/>
                  </a:lnTo>
                  <a:lnTo>
                    <a:pt x="3243380" y="182533"/>
                  </a:lnTo>
                  <a:lnTo>
                    <a:pt x="3230058" y="139624"/>
                  </a:lnTo>
                  <a:lnTo>
                    <a:pt x="3208979" y="100793"/>
                  </a:lnTo>
                  <a:lnTo>
                    <a:pt x="3181064" y="66960"/>
                  </a:lnTo>
                  <a:lnTo>
                    <a:pt x="3147231" y="39045"/>
                  </a:lnTo>
                  <a:lnTo>
                    <a:pt x="3108400" y="17966"/>
                  </a:lnTo>
                  <a:lnTo>
                    <a:pt x="3065491" y="4644"/>
                  </a:lnTo>
                  <a:lnTo>
                    <a:pt x="3019425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057775" y="4038600"/>
              <a:ext cx="3248025" cy="2179955"/>
            </a:xfrm>
            <a:custGeom>
              <a:avLst/>
              <a:gdLst/>
              <a:ahLst/>
              <a:cxnLst/>
              <a:rect l="l" t="t" r="r" b="b"/>
              <a:pathLst>
                <a:path w="3248025" h="2179954">
                  <a:moveTo>
                    <a:pt x="352425" y="228600"/>
                  </a:moveTo>
                  <a:lnTo>
                    <a:pt x="357069" y="182533"/>
                  </a:lnTo>
                  <a:lnTo>
                    <a:pt x="370391" y="139624"/>
                  </a:lnTo>
                  <a:lnTo>
                    <a:pt x="391470" y="100793"/>
                  </a:lnTo>
                  <a:lnTo>
                    <a:pt x="419385" y="66960"/>
                  </a:lnTo>
                  <a:lnTo>
                    <a:pt x="453218" y="39045"/>
                  </a:lnTo>
                  <a:lnTo>
                    <a:pt x="492049" y="17966"/>
                  </a:lnTo>
                  <a:lnTo>
                    <a:pt x="534958" y="4644"/>
                  </a:lnTo>
                  <a:lnTo>
                    <a:pt x="581025" y="0"/>
                  </a:lnTo>
                  <a:lnTo>
                    <a:pt x="835025" y="0"/>
                  </a:lnTo>
                  <a:lnTo>
                    <a:pt x="1558925" y="0"/>
                  </a:lnTo>
                  <a:lnTo>
                    <a:pt x="3019425" y="0"/>
                  </a:lnTo>
                  <a:lnTo>
                    <a:pt x="3065491" y="4644"/>
                  </a:lnTo>
                  <a:lnTo>
                    <a:pt x="3108400" y="17966"/>
                  </a:lnTo>
                  <a:lnTo>
                    <a:pt x="3147231" y="39045"/>
                  </a:lnTo>
                  <a:lnTo>
                    <a:pt x="3181064" y="66960"/>
                  </a:lnTo>
                  <a:lnTo>
                    <a:pt x="3208979" y="100793"/>
                  </a:lnTo>
                  <a:lnTo>
                    <a:pt x="3230058" y="139624"/>
                  </a:lnTo>
                  <a:lnTo>
                    <a:pt x="3243380" y="182533"/>
                  </a:lnTo>
                  <a:lnTo>
                    <a:pt x="3248025" y="228600"/>
                  </a:lnTo>
                  <a:lnTo>
                    <a:pt x="3248025" y="800100"/>
                  </a:lnTo>
                  <a:lnTo>
                    <a:pt x="3248025" y="1143000"/>
                  </a:lnTo>
                  <a:lnTo>
                    <a:pt x="3243380" y="1189066"/>
                  </a:lnTo>
                  <a:lnTo>
                    <a:pt x="3230058" y="1231975"/>
                  </a:lnTo>
                  <a:lnTo>
                    <a:pt x="3208979" y="1270806"/>
                  </a:lnTo>
                  <a:lnTo>
                    <a:pt x="3181064" y="1304639"/>
                  </a:lnTo>
                  <a:lnTo>
                    <a:pt x="3147231" y="1332554"/>
                  </a:lnTo>
                  <a:lnTo>
                    <a:pt x="3108400" y="1353633"/>
                  </a:lnTo>
                  <a:lnTo>
                    <a:pt x="3065491" y="1366955"/>
                  </a:lnTo>
                  <a:lnTo>
                    <a:pt x="3019425" y="1371600"/>
                  </a:lnTo>
                  <a:lnTo>
                    <a:pt x="1558925" y="1371600"/>
                  </a:lnTo>
                  <a:lnTo>
                    <a:pt x="0" y="2179637"/>
                  </a:lnTo>
                  <a:lnTo>
                    <a:pt x="835025" y="1371600"/>
                  </a:lnTo>
                  <a:lnTo>
                    <a:pt x="581025" y="1371600"/>
                  </a:lnTo>
                  <a:lnTo>
                    <a:pt x="534958" y="1366955"/>
                  </a:lnTo>
                  <a:lnTo>
                    <a:pt x="492049" y="1353633"/>
                  </a:lnTo>
                  <a:lnTo>
                    <a:pt x="453218" y="1332554"/>
                  </a:lnTo>
                  <a:lnTo>
                    <a:pt x="419385" y="1304639"/>
                  </a:lnTo>
                  <a:lnTo>
                    <a:pt x="391470" y="1270806"/>
                  </a:lnTo>
                  <a:lnTo>
                    <a:pt x="370391" y="1231975"/>
                  </a:lnTo>
                  <a:lnTo>
                    <a:pt x="357069" y="1189066"/>
                  </a:lnTo>
                  <a:lnTo>
                    <a:pt x="352425" y="1143000"/>
                  </a:lnTo>
                  <a:lnTo>
                    <a:pt x="352425" y="800100"/>
                  </a:lnTo>
                  <a:lnTo>
                    <a:pt x="352425" y="2286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92097" y="1682750"/>
            <a:ext cx="7600315" cy="353314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355600" indent="-343535">
              <a:spcBef>
                <a:spcPts val="439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Exoesqueleto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versátil.</a:t>
            </a:r>
          </a:p>
          <a:p>
            <a:pPr marL="355600" indent="-343535">
              <a:spcBef>
                <a:spcPts val="335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Ar conduzido diretamente às</a:t>
            </a:r>
            <a:r>
              <a:rPr sz="2800" spc="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células.</a:t>
            </a:r>
          </a:p>
          <a:p>
            <a:pPr marL="355600" indent="-343535">
              <a:spcBef>
                <a:spcPts val="335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Órgãos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sensoriais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altamente</a:t>
            </a:r>
            <a:r>
              <a:rPr sz="28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desenvolvidos.</a:t>
            </a:r>
          </a:p>
          <a:p>
            <a:pPr marL="355600" marR="779780" indent="-343535">
              <a:lnSpc>
                <a:spcPts val="3020"/>
              </a:lnSpc>
              <a:spcBef>
                <a:spcPts val="720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Limitação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da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competição intra-específica  através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da</a:t>
            </a: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metamorfose.</a:t>
            </a:r>
          </a:p>
          <a:p>
            <a:pPr marL="5058410" marR="5080" algn="ctr">
              <a:spcBef>
                <a:spcPts val="2560"/>
              </a:spcBef>
            </a:pPr>
            <a:r>
              <a:rPr sz="2000" dirty="0">
                <a:solidFill>
                  <a:srgbClr val="0D0D16"/>
                </a:solidFill>
                <a:latin typeface="Times New Roman"/>
                <a:cs typeface="Times New Roman"/>
              </a:rPr>
              <a:t>Por </a:t>
            </a:r>
            <a:r>
              <a:rPr sz="2000" spc="5" dirty="0">
                <a:solidFill>
                  <a:srgbClr val="0D0D16"/>
                </a:solidFill>
                <a:latin typeface="Times New Roman"/>
                <a:cs typeface="Times New Roman"/>
              </a:rPr>
              <a:t>que </a:t>
            </a:r>
            <a:r>
              <a:rPr sz="2000" dirty="0">
                <a:solidFill>
                  <a:srgbClr val="0D0D16"/>
                </a:solidFill>
                <a:latin typeface="Times New Roman"/>
                <a:cs typeface="Times New Roman"/>
              </a:rPr>
              <a:t>os insetos são</a:t>
            </a:r>
            <a:r>
              <a:rPr sz="2000" spc="-170" dirty="0">
                <a:solidFill>
                  <a:srgbClr val="0D0D1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D0D16"/>
                </a:solidFill>
                <a:latin typeface="Times New Roman"/>
                <a:cs typeface="Times New Roman"/>
              </a:rPr>
              <a:t>os  </a:t>
            </a:r>
            <a:r>
              <a:rPr sz="2000" spc="-5" dirty="0">
                <a:solidFill>
                  <a:srgbClr val="0D0D16"/>
                </a:solidFill>
                <a:latin typeface="Times New Roman"/>
                <a:cs typeface="Times New Roman"/>
              </a:rPr>
              <a:t>animais </a:t>
            </a:r>
            <a:r>
              <a:rPr sz="2000" spc="-10" dirty="0">
                <a:solidFill>
                  <a:srgbClr val="0D0D16"/>
                </a:solidFill>
                <a:latin typeface="Times New Roman"/>
                <a:cs typeface="Times New Roman"/>
              </a:rPr>
              <a:t>mais </a:t>
            </a:r>
            <a:r>
              <a:rPr sz="2000" dirty="0">
                <a:solidFill>
                  <a:srgbClr val="0D0D16"/>
                </a:solidFill>
                <a:latin typeface="Times New Roman"/>
                <a:cs typeface="Times New Roman"/>
              </a:rPr>
              <a:t>numerosos  no</a:t>
            </a:r>
            <a:r>
              <a:rPr sz="2000" spc="-20" dirty="0">
                <a:solidFill>
                  <a:srgbClr val="0D0D16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D0D16"/>
                </a:solidFill>
                <a:latin typeface="Times New Roman"/>
                <a:cs typeface="Times New Roman"/>
              </a:rPr>
              <a:t>planeta?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7768362"/>
      </p:ext>
    </p:extLst>
  </p:cSld>
  <p:clrMapOvr>
    <a:masterClrMapping/>
  </p:clrMapOvr>
  <p:transition spd="slow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7270" y="330530"/>
            <a:ext cx="750950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IMPORTÂNCIA</a:t>
            </a:r>
            <a:r>
              <a:rPr spc="-90" dirty="0"/>
              <a:t> </a:t>
            </a:r>
            <a:r>
              <a:rPr dirty="0"/>
              <a:t>ECOLÓGICA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2007235"/>
            <a:ext cx="554482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22300" marR="5080" indent="-610235">
              <a:spcBef>
                <a:spcPts val="105"/>
              </a:spcBef>
              <a:buFontTx/>
              <a:buChar char="•"/>
              <a:tabLst>
                <a:tab pos="622300" algn="l"/>
                <a:tab pos="622935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Os insetos desempenham importante</a:t>
            </a:r>
            <a:r>
              <a:rPr sz="2000" spc="-1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papel  ecológico nos ecossistemas terrestres </a:t>
            </a:r>
            <a:r>
              <a:rPr sz="2000" spc="-215" dirty="0">
                <a:solidFill>
                  <a:srgbClr val="99CC00"/>
                </a:solidFill>
                <a:latin typeface="UnDotum"/>
                <a:cs typeface="UnDotum"/>
              </a:rPr>
              <a:t></a:t>
            </a:r>
            <a:r>
              <a:rPr sz="2000" spc="-215" dirty="0">
                <a:solidFill>
                  <a:srgbClr val="EB4545"/>
                </a:solidFill>
                <a:latin typeface="UnDotum"/>
                <a:cs typeface="UnDotum"/>
              </a:rPr>
              <a:t> </a:t>
            </a:r>
            <a:r>
              <a:rPr sz="2000" dirty="0">
                <a:solidFill>
                  <a:srgbClr val="EB4545"/>
                </a:solidFill>
                <a:latin typeface="Arial"/>
                <a:cs typeface="Arial"/>
              </a:rPr>
              <a:t>polinização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da maioria das plantas  floríferas.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0" y="3505200"/>
            <a:ext cx="2792476" cy="3057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0" y="3886263"/>
            <a:ext cx="3806825" cy="263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48400" y="1905000"/>
            <a:ext cx="2628900" cy="17494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122891"/>
      </p:ext>
    </p:extLst>
  </p:cSld>
  <p:clrMapOvr>
    <a:masterClrMapping/>
  </p:clrMapOvr>
  <p:transition spd="slow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8194" y="6273800"/>
            <a:ext cx="14668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(www.bioloja.com)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0026" y="330530"/>
            <a:ext cx="76028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IMPORTÂNCIA</a:t>
            </a:r>
            <a:r>
              <a:rPr spc="-85" dirty="0"/>
              <a:t> </a:t>
            </a:r>
            <a:r>
              <a:rPr dirty="0"/>
              <a:t>ECONÔMICA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9740" y="2007234"/>
            <a:ext cx="76466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marR="5080" indent="-610235">
              <a:spcBef>
                <a:spcPts val="100"/>
              </a:spcBef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Existem insetos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que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causam sérios prejuízos à  agricultura, tornando-se verdadeiras pragas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que 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destroem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ou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danificam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sz="2400" b="1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plantações.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86400" y="3428936"/>
            <a:ext cx="3352800" cy="22400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76400" y="3429000"/>
            <a:ext cx="3733800" cy="3200400"/>
            <a:chOff x="1676400" y="3429000"/>
            <a:chExt cx="3733800" cy="3200400"/>
          </a:xfrm>
        </p:grpSpPr>
        <p:sp>
          <p:nvSpPr>
            <p:cNvPr id="8" name="object 8"/>
            <p:cNvSpPr/>
            <p:nvPr/>
          </p:nvSpPr>
          <p:spPr>
            <a:xfrm>
              <a:off x="1676400" y="3429000"/>
              <a:ext cx="1436751" cy="1905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2667000" y="4800600"/>
              <a:ext cx="2743200" cy="18288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0" name="object 10"/>
          <p:cNvSpPr/>
          <p:nvPr/>
        </p:nvSpPr>
        <p:spPr>
          <a:xfrm>
            <a:off x="304800" y="3429000"/>
            <a:ext cx="1257300" cy="18859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89379"/>
      </p:ext>
    </p:extLst>
  </p:cSld>
  <p:clrMapOvr>
    <a:masterClrMapping/>
  </p:clrMapOvr>
  <p:transition spd="slow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0026" y="330530"/>
            <a:ext cx="76028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IMPORTÂNCIA</a:t>
            </a:r>
            <a:r>
              <a:rPr spc="-85" dirty="0"/>
              <a:t> </a:t>
            </a:r>
            <a:r>
              <a:rPr dirty="0"/>
              <a:t>ECONÔMICA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9740" y="2007234"/>
            <a:ext cx="742378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marR="5080" indent="-610235">
              <a:spcBef>
                <a:spcPts val="100"/>
              </a:spcBef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Alguns insetos e a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maioria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dos crustáceos são  usados na alimentação</a:t>
            </a:r>
            <a:r>
              <a:rPr sz="2400"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humana.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19200" y="3048000"/>
            <a:ext cx="3463925" cy="2263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53000" y="3048000"/>
            <a:ext cx="3074924" cy="2308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4762" y="6376987"/>
            <a:ext cx="9153525" cy="485775"/>
            <a:chOff x="-4762" y="6376987"/>
            <a:chExt cx="9153525" cy="485775"/>
          </a:xfrm>
        </p:grpSpPr>
        <p:sp>
          <p:nvSpPr>
            <p:cNvPr id="9" name="object 9"/>
            <p:cNvSpPr/>
            <p:nvPr/>
          </p:nvSpPr>
          <p:spPr>
            <a:xfrm>
              <a:off x="0" y="6381750"/>
              <a:ext cx="9144000" cy="476250"/>
            </a:xfrm>
            <a:custGeom>
              <a:avLst/>
              <a:gdLst/>
              <a:ahLst/>
              <a:cxnLst/>
              <a:rect l="l" t="t" r="r" b="b"/>
              <a:pathLst>
                <a:path w="9144000" h="476250">
                  <a:moveTo>
                    <a:pt x="9144000" y="0"/>
                  </a:moveTo>
                  <a:lnTo>
                    <a:pt x="0" y="0"/>
                  </a:lnTo>
                  <a:lnTo>
                    <a:pt x="0" y="476250"/>
                  </a:lnTo>
                  <a:lnTo>
                    <a:pt x="9144000" y="47625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6381750"/>
              <a:ext cx="9144000" cy="476250"/>
            </a:xfrm>
            <a:custGeom>
              <a:avLst/>
              <a:gdLst/>
              <a:ahLst/>
              <a:cxnLst/>
              <a:rect l="l" t="t" r="r" b="b"/>
              <a:pathLst>
                <a:path w="9144000" h="476250">
                  <a:moveTo>
                    <a:pt x="0" y="476250"/>
                  </a:moveTo>
                  <a:lnTo>
                    <a:pt x="9144000" y="47625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762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0992000"/>
      </p:ext>
    </p:extLst>
  </p:cSld>
  <p:clrMapOvr>
    <a:masterClrMapping/>
  </p:clrMapOvr>
  <p:transition spd="slow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0026" y="330530"/>
            <a:ext cx="76028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IMPORTÂNCIA</a:t>
            </a:r>
            <a:r>
              <a:rPr spc="-85" dirty="0"/>
              <a:t> </a:t>
            </a:r>
            <a:r>
              <a:rPr dirty="0"/>
              <a:t>ECONÔMICA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9740" y="2007234"/>
            <a:ext cx="82169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marR="5080" indent="-610235">
              <a:spcBef>
                <a:spcPts val="100"/>
              </a:spcBef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2400" b="1" dirty="0">
                <a:solidFill>
                  <a:srgbClr val="8383AC"/>
                </a:solidFill>
                <a:latin typeface="Arial"/>
                <a:cs typeface="Arial"/>
              </a:rPr>
              <a:t>O </a:t>
            </a:r>
            <a:r>
              <a:rPr sz="2400" b="1" spc="-5" dirty="0">
                <a:solidFill>
                  <a:srgbClr val="8383AC"/>
                </a:solidFill>
                <a:latin typeface="Arial"/>
                <a:cs typeface="Arial"/>
              </a:rPr>
              <a:t>mel, a geléia real e </a:t>
            </a:r>
            <a:r>
              <a:rPr sz="2400" b="1" dirty="0">
                <a:solidFill>
                  <a:srgbClr val="8383AC"/>
                </a:solidFill>
                <a:latin typeface="Arial"/>
                <a:cs typeface="Arial"/>
              </a:rPr>
              <a:t>o </a:t>
            </a:r>
            <a:r>
              <a:rPr sz="2400" b="1" spc="-5" dirty="0">
                <a:solidFill>
                  <a:srgbClr val="8383AC"/>
                </a:solidFill>
                <a:latin typeface="Arial"/>
                <a:cs typeface="Arial"/>
              </a:rPr>
              <a:t>favo das abelhas são usados  na alimentação</a:t>
            </a:r>
            <a:r>
              <a:rPr sz="2400" b="1" spc="-10" dirty="0">
                <a:solidFill>
                  <a:srgbClr val="8383A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8383AC"/>
                </a:solidFill>
                <a:latin typeface="Arial"/>
                <a:cs typeface="Arial"/>
              </a:rPr>
              <a:t>humana.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0" y="3048000"/>
            <a:ext cx="3860800" cy="2487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19200" y="3048000"/>
            <a:ext cx="3124200" cy="2498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" name="object 8">
            <a:extLst>
              <a:ext uri="{FF2B5EF4-FFF2-40B4-BE49-F238E27FC236}">
                <a16:creationId xmlns:a16="http://schemas.microsoft.com/office/drawing/2014/main" id="{02A32FDB-E4B7-40F7-846C-8D8285970294}"/>
              </a:ext>
            </a:extLst>
          </p:cNvPr>
          <p:cNvGrpSpPr/>
          <p:nvPr/>
        </p:nvGrpSpPr>
        <p:grpSpPr>
          <a:xfrm>
            <a:off x="-4762" y="6232525"/>
            <a:ext cx="9153525" cy="630555"/>
            <a:chOff x="-4762" y="6232525"/>
            <a:chExt cx="9153525" cy="630555"/>
          </a:xfrm>
        </p:grpSpPr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CA64F807-277E-49F5-B594-15FD19F11F71}"/>
                </a:ext>
              </a:extLst>
            </p:cNvPr>
            <p:cNvSpPr/>
            <p:nvPr/>
          </p:nvSpPr>
          <p:spPr>
            <a:xfrm>
              <a:off x="0" y="6237287"/>
              <a:ext cx="9144000" cy="621030"/>
            </a:xfrm>
            <a:custGeom>
              <a:avLst/>
              <a:gdLst/>
              <a:ahLst/>
              <a:cxnLst/>
              <a:rect l="l" t="t" r="r" b="b"/>
              <a:pathLst>
                <a:path w="9144000" h="621029">
                  <a:moveTo>
                    <a:pt x="9144000" y="0"/>
                  </a:moveTo>
                  <a:lnTo>
                    <a:pt x="0" y="0"/>
                  </a:lnTo>
                  <a:lnTo>
                    <a:pt x="0" y="620712"/>
                  </a:lnTo>
                  <a:lnTo>
                    <a:pt x="9144000" y="62071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5400248A-F50C-4CAC-BD73-439C4D8538EF}"/>
                </a:ext>
              </a:extLst>
            </p:cNvPr>
            <p:cNvSpPr/>
            <p:nvPr/>
          </p:nvSpPr>
          <p:spPr>
            <a:xfrm>
              <a:off x="0" y="6237287"/>
              <a:ext cx="9144000" cy="621030"/>
            </a:xfrm>
            <a:custGeom>
              <a:avLst/>
              <a:gdLst/>
              <a:ahLst/>
              <a:cxnLst/>
              <a:rect l="l" t="t" r="r" b="b"/>
              <a:pathLst>
                <a:path w="9144000" h="621029">
                  <a:moveTo>
                    <a:pt x="0" y="620712"/>
                  </a:moveTo>
                  <a:lnTo>
                    <a:pt x="9144000" y="62071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2071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3258844"/>
      </p:ext>
    </p:extLst>
  </p:cSld>
  <p:clrMapOvr>
    <a:masterClrMapping/>
  </p:clrMapOvr>
  <p:transition spd="slow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79114" y="6273800"/>
            <a:ext cx="19856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780" marR="5080" indent="-259079">
              <a:spcBef>
                <a:spcPts val="100"/>
              </a:spcBef>
            </a:pP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Ana Luisa Miranda</a:t>
            </a:r>
            <a:r>
              <a:rPr sz="1400" spc="-1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Vilela  </a:t>
            </a: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(www.bioloja.com)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0026" y="330530"/>
            <a:ext cx="76028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IMPORTÂNCIA</a:t>
            </a:r>
            <a:r>
              <a:rPr spc="-85" dirty="0"/>
              <a:t> </a:t>
            </a:r>
            <a:r>
              <a:rPr dirty="0"/>
              <a:t>ECONÔMICA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540" y="1894459"/>
            <a:ext cx="8357870" cy="21107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622300" marR="1005205" indent="-610235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O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bicho-da-seda é uma lagarta, a larva de uma  mariposa.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622300" marR="5080" indent="-610235">
              <a:lnSpc>
                <a:spcPct val="90000"/>
              </a:lnSpc>
              <a:spcBef>
                <a:spcPts val="540"/>
              </a:spcBef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O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casulo branco-amarelo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brilhante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é feito de um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fio 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com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muitos metros de comprimento </a:t>
            </a:r>
            <a:r>
              <a:rPr sz="2400" spc="-260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secretado por  uma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glândula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abaixo </a:t>
            </a:r>
            <a:r>
              <a:rPr sz="2400" b="1" spc="-10" dirty="0">
                <a:solidFill>
                  <a:prstClr val="black"/>
                </a:solidFill>
                <a:latin typeface="Arial"/>
                <a:cs typeface="Arial"/>
              </a:rPr>
              <a:t>da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boca </a:t>
            </a:r>
            <a:r>
              <a:rPr sz="2400" spc="-26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seda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utilizada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na 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indústria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de</a:t>
            </a:r>
            <a:r>
              <a:rPr sz="2400" b="1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tecidos.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84212" y="3644898"/>
            <a:ext cx="7226300" cy="3213100"/>
            <a:chOff x="684212" y="3644898"/>
            <a:chExt cx="7226300" cy="3213100"/>
          </a:xfrm>
        </p:grpSpPr>
        <p:sp>
          <p:nvSpPr>
            <p:cNvPr id="7" name="object 7"/>
            <p:cNvSpPr/>
            <p:nvPr/>
          </p:nvSpPr>
          <p:spPr>
            <a:xfrm>
              <a:off x="4787900" y="3644898"/>
              <a:ext cx="3122549" cy="32131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684212" y="4367274"/>
              <a:ext cx="4137025" cy="24907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3606230"/>
      </p:ext>
    </p:extLst>
  </p:cSld>
  <p:clrMapOvr>
    <a:masterClrMapping/>
  </p:clrMapOvr>
  <p:transition spd="slow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81433"/>
            <a:ext cx="8229600" cy="11430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5"/>
              </a:spcBef>
            </a:pPr>
            <a:r>
              <a:rPr dirty="0"/>
              <a:t>IMPORTÂNCIA</a:t>
            </a:r>
            <a:r>
              <a:rPr spc="-45" dirty="0"/>
              <a:t> </a:t>
            </a:r>
            <a:r>
              <a:rPr dirty="0"/>
              <a:t>MEDICINAL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931034"/>
            <a:ext cx="7974965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marR="5080" indent="-610235">
              <a:spcBef>
                <a:spcPts val="100"/>
              </a:spcBef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Insetos: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algumas espécies de insetos são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vetores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de  doenças, como é o caso dos </a:t>
            </a:r>
            <a:r>
              <a:rPr sz="2400" spc="-5" dirty="0">
                <a:solidFill>
                  <a:srgbClr val="009999"/>
                </a:solidFill>
                <a:latin typeface="Arial"/>
                <a:cs typeface="Arial"/>
              </a:rPr>
              <a:t>mosquitos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transmissores 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de dengue, febre amarela, malária e elefantíase; dos </a:t>
            </a:r>
            <a:r>
              <a:rPr sz="2400" spc="-5" dirty="0">
                <a:solidFill>
                  <a:srgbClr val="009999"/>
                </a:solidFill>
                <a:latin typeface="Arial"/>
                <a:cs typeface="Arial"/>
              </a:rPr>
              <a:t> piolhos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, que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transmitem o tifo;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das </a:t>
            </a:r>
            <a:r>
              <a:rPr sz="2400" spc="-5" dirty="0">
                <a:solidFill>
                  <a:srgbClr val="009999"/>
                </a:solidFill>
                <a:latin typeface="Arial"/>
                <a:cs typeface="Arial"/>
              </a:rPr>
              <a:t>pulgas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, 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transmissoras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da peste bubônica; das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moscas,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que  propagam a febre tifóide e a disenteria; dos </a:t>
            </a:r>
            <a:r>
              <a:rPr sz="2400" spc="-5" dirty="0">
                <a:solidFill>
                  <a:srgbClr val="009999"/>
                </a:solidFill>
                <a:latin typeface="Arial"/>
                <a:cs typeface="Arial"/>
              </a:rPr>
              <a:t>barbeiros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,  que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transmitem a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doença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de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 Chagas.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4800" y="4572000"/>
            <a:ext cx="2590800" cy="1666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6731" y="6223508"/>
            <a:ext cx="1574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b="1" i="1" u="heavy" spc="-5" dirty="0">
                <a:solidFill>
                  <a:srgbClr val="0D0D16"/>
                </a:solidFill>
                <a:uFill>
                  <a:solidFill>
                    <a:srgbClr val="0D0D16"/>
                  </a:solidFill>
                </a:uFill>
                <a:latin typeface="Arial"/>
                <a:cs typeface="Arial"/>
              </a:rPr>
              <a:t>Aedes</a:t>
            </a:r>
            <a:r>
              <a:rPr sz="1800" b="1" i="1" u="heavy" spc="-50" dirty="0">
                <a:solidFill>
                  <a:srgbClr val="0D0D16"/>
                </a:solidFill>
                <a:uFill>
                  <a:solidFill>
                    <a:srgbClr val="0D0D16"/>
                  </a:solidFill>
                </a:uFill>
                <a:latin typeface="Arial"/>
                <a:cs typeface="Arial"/>
              </a:rPr>
              <a:t> </a:t>
            </a:r>
            <a:r>
              <a:rPr sz="1800" b="1" i="1" u="heavy" spc="-5" dirty="0">
                <a:solidFill>
                  <a:srgbClr val="0D0D16"/>
                </a:solidFill>
                <a:uFill>
                  <a:solidFill>
                    <a:srgbClr val="0D0D16"/>
                  </a:solidFill>
                </a:uFill>
                <a:latin typeface="Arial"/>
                <a:cs typeface="Arial"/>
              </a:rPr>
              <a:t>aegypti</a:t>
            </a:r>
            <a:endParaRPr sz="180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48000" y="4648200"/>
            <a:ext cx="3276600" cy="1646555"/>
            <a:chOff x="3048000" y="4648200"/>
            <a:chExt cx="3276600" cy="1646555"/>
          </a:xfrm>
        </p:grpSpPr>
        <p:sp>
          <p:nvSpPr>
            <p:cNvPr id="8" name="object 8"/>
            <p:cNvSpPr/>
            <p:nvPr/>
          </p:nvSpPr>
          <p:spPr>
            <a:xfrm>
              <a:off x="3048000" y="4648200"/>
              <a:ext cx="1600200" cy="113823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648200" y="5181600"/>
              <a:ext cx="1676400" cy="111283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470275" y="5842508"/>
            <a:ext cx="725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b="1" dirty="0">
                <a:solidFill>
                  <a:srgbClr val="0D0D16"/>
                </a:solidFill>
                <a:latin typeface="Arial"/>
                <a:cs typeface="Arial"/>
              </a:rPr>
              <a:t>Pi</a:t>
            </a:r>
            <a:r>
              <a:rPr sz="1800" b="1" spc="5" dirty="0">
                <a:solidFill>
                  <a:srgbClr val="0D0D16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0D0D16"/>
                </a:solidFill>
                <a:latin typeface="Arial"/>
                <a:cs typeface="Arial"/>
              </a:rPr>
              <a:t>l</a:t>
            </a:r>
            <a:r>
              <a:rPr sz="1800" b="1" spc="5" dirty="0">
                <a:solidFill>
                  <a:srgbClr val="0D0D16"/>
                </a:solidFill>
                <a:latin typeface="Arial"/>
                <a:cs typeface="Arial"/>
              </a:rPr>
              <a:t>h</a:t>
            </a:r>
            <a:r>
              <a:rPr sz="1800" b="1" dirty="0">
                <a:solidFill>
                  <a:srgbClr val="0D0D16"/>
                </a:solidFill>
                <a:latin typeface="Arial"/>
                <a:cs typeface="Arial"/>
              </a:rPr>
              <a:t>o</a:t>
            </a:r>
            <a:endParaRPr sz="1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85028" y="6353047"/>
            <a:ext cx="648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b="1" dirty="0">
                <a:solidFill>
                  <a:srgbClr val="0D0D16"/>
                </a:solidFill>
                <a:latin typeface="Arial"/>
                <a:cs typeface="Arial"/>
              </a:rPr>
              <a:t>Pu</a:t>
            </a:r>
            <a:r>
              <a:rPr sz="1800" b="1" spc="5" dirty="0">
                <a:solidFill>
                  <a:srgbClr val="0D0D16"/>
                </a:solidFill>
                <a:latin typeface="Arial"/>
                <a:cs typeface="Arial"/>
              </a:rPr>
              <a:t>l</a:t>
            </a:r>
            <a:r>
              <a:rPr sz="1800" b="1" spc="-5" dirty="0">
                <a:solidFill>
                  <a:srgbClr val="0D0D16"/>
                </a:solidFill>
                <a:latin typeface="Arial"/>
                <a:cs typeface="Arial"/>
              </a:rPr>
              <a:t>ga</a:t>
            </a:r>
            <a:endParaRPr sz="1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77000" y="4571936"/>
            <a:ext cx="2514600" cy="17002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42809" y="6276847"/>
            <a:ext cx="963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b="1" spc="-5" dirty="0">
                <a:solidFill>
                  <a:srgbClr val="0D0D16"/>
                </a:solidFill>
                <a:latin typeface="Arial"/>
                <a:cs typeface="Arial"/>
              </a:rPr>
              <a:t>B</a:t>
            </a:r>
            <a:r>
              <a:rPr sz="1800" b="1" spc="-15" dirty="0">
                <a:solidFill>
                  <a:srgbClr val="0D0D16"/>
                </a:solidFill>
                <a:latin typeface="Arial"/>
                <a:cs typeface="Arial"/>
              </a:rPr>
              <a:t>a</a:t>
            </a:r>
            <a:r>
              <a:rPr sz="1800" b="1" spc="-5" dirty="0">
                <a:solidFill>
                  <a:srgbClr val="0D0D16"/>
                </a:solidFill>
                <a:latin typeface="Arial"/>
                <a:cs typeface="Arial"/>
              </a:rPr>
              <a:t>rbei</a:t>
            </a:r>
            <a:r>
              <a:rPr sz="1800" b="1" spc="-15" dirty="0">
                <a:solidFill>
                  <a:srgbClr val="0D0D16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0D0D16"/>
                </a:solidFill>
                <a:latin typeface="Arial"/>
                <a:cs typeface="Arial"/>
              </a:rPr>
              <a:t>o</a:t>
            </a:r>
            <a:endParaRPr sz="18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482528"/>
      </p:ext>
    </p:extLst>
  </p:cSld>
  <p:clrMapOvr>
    <a:masterClrMapping/>
  </p:clrMapOvr>
  <p:transition spd="slow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59740" y="1905127"/>
            <a:ext cx="8053070" cy="204978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622300" marR="5080" indent="-610235">
              <a:lnSpc>
                <a:spcPct val="91100"/>
              </a:lnSpc>
              <a:spcBef>
                <a:spcPts val="290"/>
              </a:spcBef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1800" b="1" spc="-5" dirty="0">
                <a:solidFill>
                  <a:prstClr val="black"/>
                </a:solidFill>
                <a:latin typeface="Arial"/>
                <a:cs typeface="Arial"/>
              </a:rPr>
              <a:t>Insetos: </a:t>
            </a:r>
            <a:r>
              <a:rPr sz="1800" spc="-5" dirty="0">
                <a:solidFill>
                  <a:prstClr val="black"/>
                </a:solidFill>
                <a:latin typeface="Arial"/>
                <a:cs typeface="Arial"/>
              </a:rPr>
              <a:t>a larva </a:t>
            </a:r>
            <a:r>
              <a:rPr sz="1800" spc="-10" dirty="0">
                <a:solidFill>
                  <a:prstClr val="black"/>
                </a:solidFill>
                <a:latin typeface="Arial"/>
                <a:cs typeface="Arial"/>
              </a:rPr>
              <a:t>da </a:t>
            </a:r>
            <a:r>
              <a:rPr sz="1800" spc="-5" dirty="0">
                <a:solidFill>
                  <a:prstClr val="black"/>
                </a:solidFill>
                <a:latin typeface="Arial"/>
                <a:cs typeface="Arial"/>
              </a:rPr>
              <a:t>mosca </a:t>
            </a:r>
            <a:r>
              <a:rPr sz="1800" i="1" u="heavy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Dermatobia hominis</a:t>
            </a:r>
            <a:r>
              <a:rPr sz="1800" spc="-5" dirty="0">
                <a:solidFill>
                  <a:prstClr val="black"/>
                </a:solidFill>
                <a:latin typeface="Arial"/>
                <a:cs typeface="Arial"/>
              </a:rPr>
              <a:t>, denominada </a:t>
            </a:r>
            <a:r>
              <a:rPr sz="1800" b="1" spc="-5" dirty="0">
                <a:solidFill>
                  <a:srgbClr val="009999"/>
                </a:solidFill>
                <a:latin typeface="Arial"/>
                <a:cs typeface="Arial"/>
              </a:rPr>
              <a:t>berne</a:t>
            </a:r>
            <a:r>
              <a:rPr sz="1800" spc="-5" dirty="0">
                <a:solidFill>
                  <a:prstClr val="black"/>
                </a:solidFill>
                <a:latin typeface="Arial"/>
                <a:cs typeface="Arial"/>
              </a:rPr>
              <a:t>, uma  vez presente nos animais, causa a chamada miíase furuncular ou  dermatobiose, que se caracteriza pela formação de nódulos no  hospedeiro, </a:t>
            </a:r>
            <a:r>
              <a:rPr sz="1800" dirty="0">
                <a:solidFill>
                  <a:prstClr val="black"/>
                </a:solidFill>
                <a:latin typeface="Arial"/>
                <a:cs typeface="Arial"/>
              </a:rPr>
              <a:t>com </a:t>
            </a:r>
            <a:r>
              <a:rPr sz="1800" spc="-5" dirty="0">
                <a:solidFill>
                  <a:prstClr val="black"/>
                </a:solidFill>
                <a:latin typeface="Arial"/>
                <a:cs typeface="Arial"/>
              </a:rPr>
              <a:t>a presença de uma ou mais larvas no interior.  Ocasionalmente, </a:t>
            </a:r>
            <a:r>
              <a:rPr sz="1800" spc="-10" dirty="0">
                <a:solidFill>
                  <a:prstClr val="black"/>
                </a:solidFill>
                <a:latin typeface="Arial"/>
                <a:cs typeface="Arial"/>
              </a:rPr>
              <a:t>podem </a:t>
            </a:r>
            <a:r>
              <a:rPr sz="1800" spc="-5" dirty="0">
                <a:solidFill>
                  <a:prstClr val="black"/>
                </a:solidFill>
                <a:latin typeface="Arial"/>
                <a:cs typeface="Arial"/>
              </a:rPr>
              <a:t>ocorrer infiltração bacteriana </a:t>
            </a:r>
            <a:r>
              <a:rPr sz="18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sz="1800" spc="-5" dirty="0">
                <a:solidFill>
                  <a:prstClr val="black"/>
                </a:solidFill>
                <a:latin typeface="Arial"/>
                <a:cs typeface="Arial"/>
              </a:rPr>
              <a:t>formação de  abcessos subcutâneos, além de postura de ovos pela </a:t>
            </a:r>
            <a:r>
              <a:rPr sz="1800" i="1" u="heavy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Cochliomyia  hominivorax</a:t>
            </a:r>
            <a:r>
              <a:rPr sz="1800" spc="-5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sz="1800" b="1" spc="-5" dirty="0">
                <a:solidFill>
                  <a:srgbClr val="009999"/>
                </a:solidFill>
                <a:latin typeface="Arial"/>
                <a:cs typeface="Arial"/>
              </a:rPr>
              <a:t>mosca da bicheira</a:t>
            </a:r>
            <a:r>
              <a:rPr sz="1800" spc="-5" dirty="0">
                <a:solidFill>
                  <a:prstClr val="black"/>
                </a:solidFill>
                <a:latin typeface="Arial"/>
                <a:cs typeface="Arial"/>
              </a:rPr>
              <a:t>, o que determinaria o estabelecimento  de uma miíase</a:t>
            </a:r>
            <a:r>
              <a:rPr sz="18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prstClr val="black"/>
                </a:solidFill>
                <a:latin typeface="Arial"/>
                <a:cs typeface="Arial"/>
              </a:rPr>
              <a:t>primária.</a:t>
            </a:r>
            <a:endParaRPr sz="1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00600" y="3810000"/>
            <a:ext cx="3572643" cy="2801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33400" y="4114736"/>
            <a:ext cx="3986529" cy="2273935"/>
            <a:chOff x="533400" y="4114736"/>
            <a:chExt cx="3986529" cy="2273935"/>
          </a:xfrm>
        </p:grpSpPr>
        <p:sp>
          <p:nvSpPr>
            <p:cNvPr id="7" name="object 7"/>
            <p:cNvSpPr/>
            <p:nvPr/>
          </p:nvSpPr>
          <p:spPr>
            <a:xfrm>
              <a:off x="1143000" y="4114799"/>
              <a:ext cx="3376549" cy="22733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533400" y="4114736"/>
              <a:ext cx="1676400" cy="10175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F775C464-369B-44B7-9220-C3DEF9935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9A572127-5E8B-4671-BF1D-C6509A7CCF3E}"/>
              </a:ext>
            </a:extLst>
          </p:cNvPr>
          <p:cNvSpPr txBox="1">
            <a:spLocks/>
          </p:cNvSpPr>
          <p:nvPr/>
        </p:nvSpPr>
        <p:spPr bwMode="auto">
          <a:xfrm>
            <a:off x="457200" y="28143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3335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15875">
              <a:spcBef>
                <a:spcPts val="105"/>
              </a:spcBef>
            </a:pPr>
            <a:r>
              <a:rPr lang="pt-BR">
                <a:solidFill>
                  <a:srgbClr val="04617B"/>
                </a:solidFill>
              </a:rPr>
              <a:t>IMPORTÂNCIA</a:t>
            </a:r>
            <a:r>
              <a:rPr lang="pt-BR" spc="-45">
                <a:solidFill>
                  <a:srgbClr val="04617B"/>
                </a:solidFill>
              </a:rPr>
              <a:t> </a:t>
            </a:r>
            <a:r>
              <a:rPr lang="pt-BR">
                <a:solidFill>
                  <a:srgbClr val="04617B"/>
                </a:solidFill>
              </a:rPr>
              <a:t>MEDICINAL</a:t>
            </a:r>
            <a:endParaRPr lang="pt-BR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788463"/>
      </p:ext>
    </p:extLst>
  </p:cSld>
  <p:clrMapOvr>
    <a:masterClrMapping/>
  </p:clrMapOvr>
  <p:transition spd="slow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900555"/>
            <a:ext cx="5257165" cy="4476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22300" indent="-610235">
              <a:lnSpc>
                <a:spcPts val="2280"/>
              </a:lnSpc>
              <a:spcBef>
                <a:spcPts val="105"/>
              </a:spcBef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Insetos: </a:t>
            </a:r>
            <a:r>
              <a:rPr sz="2000" b="1" dirty="0">
                <a:solidFill>
                  <a:srgbClr val="EB4545"/>
                </a:solidFill>
                <a:latin typeface="Arial"/>
                <a:cs typeface="Arial"/>
              </a:rPr>
              <a:t>terapia</a:t>
            </a:r>
            <a:r>
              <a:rPr sz="2000" b="1" spc="-70" dirty="0">
                <a:solidFill>
                  <a:srgbClr val="EB4545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EB4545"/>
                </a:solidFill>
                <a:latin typeface="Arial"/>
                <a:cs typeface="Arial"/>
              </a:rPr>
              <a:t>larval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22300" marR="2042795">
              <a:lnSpc>
                <a:spcPct val="90000"/>
              </a:lnSpc>
              <a:spcBef>
                <a:spcPts val="120"/>
              </a:spcBef>
            </a:pPr>
            <a:r>
              <a:rPr sz="2000" spc="-21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forma de tratamento  de úlceras que se  baseia na infestação  de tecidos por larvas  de moscas,  conhecidas  popularmente como  “</a:t>
            </a:r>
            <a:r>
              <a:rPr sz="2000" b="1" dirty="0">
                <a:solidFill>
                  <a:srgbClr val="009999"/>
                </a:solidFill>
                <a:latin typeface="Arial"/>
                <a:cs typeface="Arial"/>
              </a:rPr>
              <a:t>bicheiras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” </a:t>
            </a:r>
            <a:r>
              <a:rPr sz="2000" spc="-25" dirty="0">
                <a:solidFill>
                  <a:srgbClr val="99CC00"/>
                </a:solidFill>
                <a:latin typeface="UnDotum"/>
                <a:cs typeface="UnDotum"/>
              </a:rPr>
              <a:t></a:t>
            </a:r>
            <a:r>
              <a:rPr sz="2000" spc="-25" dirty="0">
                <a:solidFill>
                  <a:prstClr val="black"/>
                </a:solidFill>
                <a:latin typeface="Arial"/>
                <a:cs typeface="Arial"/>
              </a:rPr>
              <a:t>indicada 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no tratamento de  pacientes com  ferimentos crônicos e  como terapia  complementar à  administração de  </a:t>
            </a:r>
            <a:r>
              <a:rPr sz="2000" dirty="0" err="1">
                <a:solidFill>
                  <a:prstClr val="black"/>
                </a:solidFill>
                <a:latin typeface="Arial"/>
                <a:cs typeface="Arial"/>
              </a:rPr>
              <a:t>antibióticos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pt-BR"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1752600"/>
            <a:ext cx="9144000" cy="5105400"/>
            <a:chOff x="0" y="1752600"/>
            <a:chExt cx="9144000" cy="5105400"/>
          </a:xfrm>
        </p:grpSpPr>
        <p:sp>
          <p:nvSpPr>
            <p:cNvPr id="6" name="object 6"/>
            <p:cNvSpPr/>
            <p:nvPr/>
          </p:nvSpPr>
          <p:spPr>
            <a:xfrm>
              <a:off x="3733800" y="1752600"/>
              <a:ext cx="5410199" cy="4587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6381750"/>
              <a:ext cx="9144000" cy="476250"/>
            </a:xfrm>
            <a:custGeom>
              <a:avLst/>
              <a:gdLst/>
              <a:ahLst/>
              <a:cxnLst/>
              <a:rect l="l" t="t" r="r" b="b"/>
              <a:pathLst>
                <a:path w="9144000" h="476250">
                  <a:moveTo>
                    <a:pt x="0" y="476250"/>
                  </a:moveTo>
                  <a:lnTo>
                    <a:pt x="9144000" y="47625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762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0B64636D-7829-4A31-9FB7-45FA02EBF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2CB271C4-A428-407A-901B-339F4FAD45E9}"/>
              </a:ext>
            </a:extLst>
          </p:cNvPr>
          <p:cNvSpPr txBox="1">
            <a:spLocks/>
          </p:cNvSpPr>
          <p:nvPr/>
        </p:nvSpPr>
        <p:spPr bwMode="auto">
          <a:xfrm>
            <a:off x="457200" y="28143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3335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15875">
              <a:spcBef>
                <a:spcPts val="105"/>
              </a:spcBef>
            </a:pPr>
            <a:r>
              <a:rPr lang="pt-BR">
                <a:solidFill>
                  <a:srgbClr val="04617B"/>
                </a:solidFill>
              </a:rPr>
              <a:t>IMPORTÂNCIA</a:t>
            </a:r>
            <a:r>
              <a:rPr lang="pt-BR" spc="-45">
                <a:solidFill>
                  <a:srgbClr val="04617B"/>
                </a:solidFill>
              </a:rPr>
              <a:t> </a:t>
            </a:r>
            <a:r>
              <a:rPr lang="pt-BR">
                <a:solidFill>
                  <a:srgbClr val="04617B"/>
                </a:solidFill>
              </a:rPr>
              <a:t>MEDICINAL</a:t>
            </a:r>
            <a:endParaRPr lang="pt-BR" dirty="0">
              <a:solidFill>
                <a:srgbClr val="04617B"/>
              </a:solidFill>
            </a:endParaRP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078C4B5F-2151-4CCF-89E1-DA2F9FC2BC83}"/>
              </a:ext>
            </a:extLst>
          </p:cNvPr>
          <p:cNvSpPr/>
          <p:nvPr/>
        </p:nvSpPr>
        <p:spPr>
          <a:xfrm>
            <a:off x="8181" y="6409134"/>
            <a:ext cx="9135819" cy="476250"/>
          </a:xfrm>
          <a:custGeom>
            <a:avLst/>
            <a:gdLst/>
            <a:ahLst/>
            <a:cxnLst/>
            <a:rect l="l" t="t" r="r" b="b"/>
            <a:pathLst>
              <a:path w="9144000" h="476250">
                <a:moveTo>
                  <a:pt x="9144000" y="0"/>
                </a:moveTo>
                <a:lnTo>
                  <a:pt x="0" y="0"/>
                </a:lnTo>
                <a:lnTo>
                  <a:pt x="0" y="476250"/>
                </a:lnTo>
                <a:lnTo>
                  <a:pt x="9144000" y="476250"/>
                </a:lnTo>
                <a:lnTo>
                  <a:pt x="91440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68202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4464" y="432638"/>
            <a:ext cx="62782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CARACTERÍSTICAS</a:t>
            </a:r>
            <a:r>
              <a:rPr sz="3600" spc="-75" dirty="0"/>
              <a:t> </a:t>
            </a:r>
            <a:r>
              <a:rPr sz="3600" dirty="0"/>
              <a:t>GERAIS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64540" y="1976755"/>
            <a:ext cx="7828280" cy="257492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55600" marR="5080" indent="-343535" algn="just">
              <a:lnSpc>
                <a:spcPct val="90000"/>
              </a:lnSpc>
              <a:spcBef>
                <a:spcPts val="340"/>
              </a:spcBef>
              <a:buFont typeface="Arial"/>
              <a:buChar char="•"/>
              <a:tabLst>
                <a:tab pos="356235" algn="l"/>
              </a:tabLst>
            </a:pP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Exoesqueleto quitinoso </a:t>
            </a:r>
            <a:r>
              <a:rPr sz="2000" spc="-21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formado por placas que se articulam,  propiciando os movimentos do corpo e de seus apêndices </a:t>
            </a:r>
            <a:r>
              <a:rPr sz="2000" spc="-21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atua  como estrutura de proteção e de suporte do </a:t>
            </a:r>
            <a:r>
              <a:rPr sz="2000" spc="5" dirty="0">
                <a:solidFill>
                  <a:prstClr val="black"/>
                </a:solidFill>
                <a:latin typeface="Arial"/>
                <a:cs typeface="Arial"/>
              </a:rPr>
              <a:t>corpo,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não</a:t>
            </a:r>
            <a:r>
              <a:rPr sz="2000" spc="-1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impedindo  a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mobilidade.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89535" algn="ctr">
              <a:spcBef>
                <a:spcPts val="360"/>
              </a:spcBef>
            </a:pPr>
            <a:r>
              <a:rPr sz="3200" spc="-345" dirty="0">
                <a:solidFill>
                  <a:srgbClr val="EB4545"/>
                </a:solidFill>
                <a:latin typeface="UnDotum"/>
                <a:cs typeface="UnDotum"/>
              </a:rPr>
              <a:t></a:t>
            </a:r>
            <a:endParaRPr sz="3200">
              <a:solidFill>
                <a:prstClr val="black"/>
              </a:solidFill>
              <a:latin typeface="UnDotum"/>
              <a:cs typeface="UnDotum"/>
            </a:endParaRPr>
          </a:p>
          <a:p>
            <a:pPr marL="355600" marR="721995">
              <a:lnSpc>
                <a:spcPct val="90100"/>
              </a:lnSpc>
              <a:spcBef>
                <a:spcPts val="505"/>
              </a:spcBef>
            </a:pPr>
            <a:r>
              <a:rPr sz="2000" b="1" dirty="0">
                <a:solidFill>
                  <a:srgbClr val="009999"/>
                </a:solidFill>
                <a:latin typeface="Arial"/>
                <a:cs typeface="Arial"/>
              </a:rPr>
              <a:t>superfície rígida à qual se une a musculatura </a:t>
            </a:r>
            <a:r>
              <a:rPr sz="2000" b="1" spc="-21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000" b="1" dirty="0">
                <a:solidFill>
                  <a:srgbClr val="009999"/>
                </a:solidFill>
                <a:latin typeface="Arial"/>
                <a:cs typeface="Arial"/>
              </a:rPr>
              <a:t>ação da  musculatura associada às placas articuladas </a:t>
            </a:r>
            <a:r>
              <a:rPr sz="2000" b="1" spc="-21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000" b="1" dirty="0">
                <a:solidFill>
                  <a:srgbClr val="009999"/>
                </a:solidFill>
                <a:latin typeface="Arial"/>
                <a:cs typeface="Arial"/>
              </a:rPr>
              <a:t>grande  diversidade e precisão dos</a:t>
            </a:r>
            <a:r>
              <a:rPr sz="2000" b="1" spc="-4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9999"/>
                </a:solidFill>
                <a:latin typeface="Arial"/>
                <a:cs typeface="Arial"/>
              </a:rPr>
              <a:t>movimentos.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51989" y="4734310"/>
            <a:ext cx="2733251" cy="17770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76800" y="4572000"/>
            <a:ext cx="2334490" cy="2139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25175"/>
      </p:ext>
    </p:extLst>
  </p:cSld>
  <p:clrMapOvr>
    <a:masterClrMapping/>
  </p:clrMapOvr>
  <p:transition spd="slow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59740" y="1931034"/>
            <a:ext cx="815022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marR="5080" indent="-610235">
              <a:spcBef>
                <a:spcPts val="100"/>
              </a:spcBef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Aracnídeos: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dentro do grupo dos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ácaros,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existem  parasitas humanos.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É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o caso do ácaro causador da </a:t>
            </a:r>
            <a:r>
              <a:rPr sz="2400" spc="-5" dirty="0">
                <a:solidFill>
                  <a:srgbClr val="009999"/>
                </a:solidFill>
                <a:latin typeface="Arial"/>
                <a:cs typeface="Arial"/>
              </a:rPr>
              <a:t> sarna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400" i="1" u="heavy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Sarcoptes scabiei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), do ácaro parasita de  folículos pilosos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glândulas sebáceas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de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humanos,  popularmente chamado </a:t>
            </a:r>
            <a:r>
              <a:rPr sz="2400" spc="-5" dirty="0">
                <a:solidFill>
                  <a:srgbClr val="009999"/>
                </a:solidFill>
                <a:latin typeface="Arial"/>
                <a:cs typeface="Arial"/>
              </a:rPr>
              <a:t>cravo 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400" i="1" u="heavy" spc="-1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Demodex </a:t>
            </a:r>
            <a:r>
              <a:rPr sz="2400" i="1" u="heavy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folliculorum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) e  dos </a:t>
            </a:r>
            <a:r>
              <a:rPr sz="2400" spc="-5" dirty="0">
                <a:solidFill>
                  <a:srgbClr val="009999"/>
                </a:solidFill>
                <a:latin typeface="Arial"/>
                <a:cs typeface="Arial"/>
              </a:rPr>
              <a:t>carrapatos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3400" y="4265548"/>
            <a:ext cx="2743200" cy="18463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72200" y="4191000"/>
            <a:ext cx="2438400" cy="1939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29000" y="4267200"/>
            <a:ext cx="2590800" cy="18129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7452" y="6199123"/>
            <a:ext cx="182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i="1" u="heavy" spc="-5" dirty="0">
                <a:solidFill>
                  <a:srgbClr val="0D0D16"/>
                </a:solidFill>
                <a:uFill>
                  <a:solidFill>
                    <a:srgbClr val="0D0D16"/>
                  </a:solidFill>
                </a:uFill>
                <a:latin typeface="Arial"/>
                <a:cs typeface="Arial"/>
              </a:rPr>
              <a:t>Sarcoptes</a:t>
            </a:r>
            <a:r>
              <a:rPr sz="1800" i="1" u="heavy" spc="-55" dirty="0">
                <a:solidFill>
                  <a:srgbClr val="0D0D16"/>
                </a:solidFill>
                <a:uFill>
                  <a:solidFill>
                    <a:srgbClr val="0D0D16"/>
                  </a:solidFill>
                </a:uFill>
                <a:latin typeface="Arial"/>
                <a:cs typeface="Arial"/>
              </a:rPr>
              <a:t> </a:t>
            </a:r>
            <a:r>
              <a:rPr sz="1800" i="1" u="heavy" spc="-5" dirty="0">
                <a:solidFill>
                  <a:srgbClr val="0D0D16"/>
                </a:solidFill>
                <a:uFill>
                  <a:solidFill>
                    <a:srgbClr val="0D0D16"/>
                  </a:solidFill>
                </a:uFill>
                <a:latin typeface="Arial"/>
                <a:cs typeface="Arial"/>
              </a:rPr>
              <a:t>scabiei</a:t>
            </a:r>
            <a:endParaRPr sz="1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08959" y="6199123"/>
            <a:ext cx="2219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i="1" u="heavy" spc="-5" dirty="0">
                <a:solidFill>
                  <a:srgbClr val="0D0D16"/>
                </a:solidFill>
                <a:uFill>
                  <a:solidFill>
                    <a:srgbClr val="0D0D16"/>
                  </a:solidFill>
                </a:uFill>
                <a:latin typeface="Arial"/>
                <a:cs typeface="Arial"/>
              </a:rPr>
              <a:t>Demodex</a:t>
            </a:r>
            <a:r>
              <a:rPr sz="1800" i="1" u="heavy" spc="-40" dirty="0">
                <a:solidFill>
                  <a:srgbClr val="0D0D16"/>
                </a:solidFill>
                <a:uFill>
                  <a:solidFill>
                    <a:srgbClr val="0D0D16"/>
                  </a:solidFill>
                </a:uFill>
                <a:latin typeface="Arial"/>
                <a:cs typeface="Arial"/>
              </a:rPr>
              <a:t> </a:t>
            </a:r>
            <a:r>
              <a:rPr sz="1800" i="1" u="heavy" spc="-5" dirty="0">
                <a:solidFill>
                  <a:srgbClr val="0D0D16"/>
                </a:solidFill>
                <a:uFill>
                  <a:solidFill>
                    <a:srgbClr val="0D0D16"/>
                  </a:solidFill>
                </a:uFill>
                <a:latin typeface="Arial"/>
                <a:cs typeface="Arial"/>
              </a:rPr>
              <a:t>folliculorum</a:t>
            </a:r>
            <a:endParaRPr sz="1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01433" y="6199123"/>
            <a:ext cx="10394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spc="-5" dirty="0">
                <a:solidFill>
                  <a:srgbClr val="0D0D16"/>
                </a:solidFill>
                <a:latin typeface="Arial"/>
                <a:cs typeface="Arial"/>
              </a:rPr>
              <a:t>C</a:t>
            </a:r>
            <a:r>
              <a:rPr sz="1800" spc="-15" dirty="0">
                <a:solidFill>
                  <a:srgbClr val="0D0D16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D0D16"/>
                </a:solidFill>
                <a:latin typeface="Arial"/>
                <a:cs typeface="Arial"/>
              </a:rPr>
              <a:t>rra</a:t>
            </a:r>
            <a:r>
              <a:rPr sz="1800" spc="-15" dirty="0">
                <a:solidFill>
                  <a:srgbClr val="0D0D16"/>
                </a:solidFill>
                <a:latin typeface="Arial"/>
                <a:cs typeface="Arial"/>
              </a:rPr>
              <a:t>p</a:t>
            </a:r>
            <a:r>
              <a:rPr sz="1800" spc="-5" dirty="0">
                <a:solidFill>
                  <a:srgbClr val="0D0D16"/>
                </a:solidFill>
                <a:latin typeface="Arial"/>
                <a:cs typeface="Arial"/>
              </a:rPr>
              <a:t>ato</a:t>
            </a:r>
            <a:endParaRPr sz="1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2ADAFD2-D149-491D-B40E-5F47C88EC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77351FC2-5161-43D7-A67E-BA6F8B76E383}"/>
              </a:ext>
            </a:extLst>
          </p:cNvPr>
          <p:cNvSpPr txBox="1">
            <a:spLocks/>
          </p:cNvSpPr>
          <p:nvPr/>
        </p:nvSpPr>
        <p:spPr bwMode="auto">
          <a:xfrm>
            <a:off x="457200" y="28143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3335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15875">
              <a:spcBef>
                <a:spcPts val="105"/>
              </a:spcBef>
            </a:pPr>
            <a:r>
              <a:rPr lang="pt-BR">
                <a:solidFill>
                  <a:srgbClr val="04617B"/>
                </a:solidFill>
              </a:rPr>
              <a:t>IMPORTÂNCIA</a:t>
            </a:r>
            <a:r>
              <a:rPr lang="pt-BR" spc="-45">
                <a:solidFill>
                  <a:srgbClr val="04617B"/>
                </a:solidFill>
              </a:rPr>
              <a:t> </a:t>
            </a:r>
            <a:r>
              <a:rPr lang="pt-BR">
                <a:solidFill>
                  <a:srgbClr val="04617B"/>
                </a:solidFill>
              </a:rPr>
              <a:t>MEDICINAL</a:t>
            </a:r>
            <a:endParaRPr lang="pt-BR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11020"/>
      </p:ext>
    </p:extLst>
  </p:cSld>
  <p:clrMapOvr>
    <a:masterClrMapping/>
  </p:clrMapOvr>
  <p:transition spd="slow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79114" y="6273800"/>
            <a:ext cx="19856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780" marR="5080" indent="-259079">
              <a:spcBef>
                <a:spcPts val="100"/>
              </a:spcBef>
            </a:pP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Ana Luisa Miranda</a:t>
            </a:r>
            <a:r>
              <a:rPr sz="1400" spc="-1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Vilela  </a:t>
            </a: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(www.bioloja.com)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1931034"/>
            <a:ext cx="7738109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marR="5080" indent="-610235">
              <a:spcBef>
                <a:spcPts val="100"/>
              </a:spcBef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Aracnídeos: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no grupo dos ácaros estão também  algumas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formas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diminutas que podem ser  transportadas pelo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vento,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como é o caso do </a:t>
            </a:r>
            <a:r>
              <a:rPr sz="2400" u="heavy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i="1" u="heavy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Dermatophagoides farinae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e que são uma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das  principais causas das alergias respiratórias à</a:t>
            </a:r>
            <a:r>
              <a:rPr sz="2400" spc="1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poeira.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24075" y="3894199"/>
            <a:ext cx="3968750" cy="296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E95144A-CF79-41BC-9585-FB870FE44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4EDC37F3-C2CD-4185-8601-FE13BF1D15E7}"/>
              </a:ext>
            </a:extLst>
          </p:cNvPr>
          <p:cNvSpPr txBox="1">
            <a:spLocks/>
          </p:cNvSpPr>
          <p:nvPr/>
        </p:nvSpPr>
        <p:spPr bwMode="auto">
          <a:xfrm>
            <a:off x="457200" y="28143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3335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15875">
              <a:spcBef>
                <a:spcPts val="105"/>
              </a:spcBef>
            </a:pPr>
            <a:r>
              <a:rPr lang="pt-BR">
                <a:solidFill>
                  <a:srgbClr val="04617B"/>
                </a:solidFill>
              </a:rPr>
              <a:t>IMPORTÂNCIA</a:t>
            </a:r>
            <a:r>
              <a:rPr lang="pt-BR" spc="-45">
                <a:solidFill>
                  <a:srgbClr val="04617B"/>
                </a:solidFill>
              </a:rPr>
              <a:t> </a:t>
            </a:r>
            <a:r>
              <a:rPr lang="pt-BR">
                <a:solidFill>
                  <a:srgbClr val="04617B"/>
                </a:solidFill>
              </a:rPr>
              <a:t>MEDICINAL</a:t>
            </a:r>
            <a:endParaRPr lang="pt-BR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110969"/>
      </p:ext>
    </p:extLst>
  </p:cSld>
  <p:clrMapOvr>
    <a:masterClrMapping/>
  </p:clrMapOvr>
  <p:transition spd="slow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59740" y="1900555"/>
            <a:ext cx="8112125" cy="286131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622300" marR="215265" indent="-610235">
              <a:lnSpc>
                <a:spcPts val="2160"/>
              </a:lnSpc>
              <a:spcBef>
                <a:spcPts val="375"/>
              </a:spcBef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Aracnídeos: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algumas espécies de aranhas e escorpiões</a:t>
            </a:r>
            <a:r>
              <a:rPr sz="2000" spc="-1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podem  ser perigosas para o ser humano, especialmente crianças. 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Entretanto,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o número de casos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fatais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de pessoas picadas por  esses animais é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baixo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 existem soros contra seu</a:t>
            </a:r>
            <a:r>
              <a:rPr sz="2000" spc="-1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veneno.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622300" marR="5080">
              <a:lnSpc>
                <a:spcPct val="90000"/>
              </a:lnSpc>
              <a:spcBef>
                <a:spcPts val="450"/>
              </a:spcBef>
            </a:pPr>
            <a:r>
              <a:rPr sz="2000" spc="-409" dirty="0">
                <a:solidFill>
                  <a:srgbClr val="EB4545"/>
                </a:solidFill>
                <a:latin typeface="UnDotum"/>
                <a:cs typeface="UnDotum"/>
              </a:rPr>
              <a:t></a:t>
            </a:r>
            <a:r>
              <a:rPr sz="2000" spc="-409" dirty="0">
                <a:solidFill>
                  <a:prstClr val="black"/>
                </a:solidFill>
                <a:latin typeface="UnDotum"/>
                <a:cs typeface="UnDotum"/>
              </a:rPr>
              <a:t> </a:t>
            </a:r>
            <a:r>
              <a:rPr sz="2000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Aranhas: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 as espécies de aranhas perigosas para o homem  pertencem a quatro gêneros</a:t>
            </a:r>
            <a:r>
              <a:rPr sz="2000" i="1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 Phoneutria</a:t>
            </a:r>
            <a:r>
              <a:rPr sz="20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000" dirty="0">
                <a:solidFill>
                  <a:srgbClr val="009999"/>
                </a:solidFill>
                <a:latin typeface="Arial"/>
                <a:cs typeface="Arial"/>
              </a:rPr>
              <a:t>aranhas armadeiras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sz="2000" dirty="0">
                <a:solidFill>
                  <a:srgbClr val="EB4545"/>
                </a:solidFill>
                <a:latin typeface="Arial"/>
                <a:cs typeface="Arial"/>
              </a:rPr>
              <a:t> veneno com ação neurotóxica e cardiotóxica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), </a:t>
            </a:r>
            <a:r>
              <a:rPr sz="2000" i="1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Loxosceles</a:t>
            </a:r>
            <a:r>
              <a:rPr sz="2000" i="1" spc="-1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000" dirty="0">
                <a:solidFill>
                  <a:srgbClr val="009999"/>
                </a:solidFill>
                <a:latin typeface="Arial"/>
                <a:cs typeface="Arial"/>
              </a:rPr>
              <a:t>aranha  marrom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sz="2000" dirty="0">
                <a:solidFill>
                  <a:srgbClr val="EB4545"/>
                </a:solidFill>
                <a:latin typeface="Arial"/>
                <a:cs typeface="Arial"/>
              </a:rPr>
              <a:t>veneno com ação necrosante e hemolítica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),</a:t>
            </a:r>
            <a:r>
              <a:rPr sz="2000" spc="-19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i="1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Latrodectus </a:t>
            </a:r>
            <a:r>
              <a:rPr sz="20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000" dirty="0">
                <a:solidFill>
                  <a:srgbClr val="009999"/>
                </a:solidFill>
                <a:latin typeface="Arial"/>
                <a:cs typeface="Arial"/>
              </a:rPr>
              <a:t>viúvas-negras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sz="2000" dirty="0">
                <a:solidFill>
                  <a:srgbClr val="EB4545"/>
                </a:solidFill>
                <a:latin typeface="Arial"/>
                <a:cs typeface="Arial"/>
              </a:rPr>
              <a:t>veneno com ação neurotóxica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) e </a:t>
            </a:r>
            <a:r>
              <a:rPr sz="2000" i="1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Lycosa </a:t>
            </a:r>
            <a:r>
              <a:rPr sz="20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000" dirty="0">
                <a:solidFill>
                  <a:srgbClr val="009999"/>
                </a:solidFill>
                <a:latin typeface="Arial"/>
                <a:cs typeface="Arial"/>
              </a:rPr>
              <a:t>tarântulas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sz="2000" dirty="0">
                <a:solidFill>
                  <a:srgbClr val="EB4545"/>
                </a:solidFill>
                <a:latin typeface="Arial"/>
                <a:cs typeface="Arial"/>
              </a:rPr>
              <a:t>veneno com ação</a:t>
            </a:r>
            <a:r>
              <a:rPr sz="2000" spc="-125" dirty="0">
                <a:solidFill>
                  <a:srgbClr val="EB454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B4545"/>
                </a:solidFill>
                <a:latin typeface="Arial"/>
                <a:cs typeface="Arial"/>
              </a:rPr>
              <a:t>necrosante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).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4881562"/>
            <a:ext cx="2057400" cy="133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43200" y="4881626"/>
            <a:ext cx="2133600" cy="1398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05400" y="4881562"/>
            <a:ext cx="1828800" cy="1371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62800" y="4652962"/>
            <a:ext cx="1331849" cy="1600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6627" y="6280200"/>
            <a:ext cx="12566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i="1" u="heavy" dirty="0">
                <a:solidFill>
                  <a:srgbClr val="0D0D16"/>
                </a:solidFill>
                <a:uFill>
                  <a:solidFill>
                    <a:srgbClr val="0D0D16"/>
                  </a:solidFill>
                </a:uFill>
                <a:latin typeface="Arial"/>
                <a:cs typeface="Arial"/>
              </a:rPr>
              <a:t>Phoneutria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01467" y="6280200"/>
            <a:ext cx="13011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i="1" u="heavy" dirty="0">
                <a:solidFill>
                  <a:srgbClr val="0D0D16"/>
                </a:solidFill>
                <a:uFill>
                  <a:solidFill>
                    <a:srgbClr val="0D0D16"/>
                  </a:solidFill>
                </a:uFill>
                <a:latin typeface="Arial"/>
                <a:cs typeface="Arial"/>
              </a:rPr>
              <a:t>Loxosceles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79516" y="6280200"/>
            <a:ext cx="13569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i="1" u="heavy" dirty="0">
                <a:solidFill>
                  <a:srgbClr val="0D0D16"/>
                </a:solidFill>
                <a:uFill>
                  <a:solidFill>
                    <a:srgbClr val="0D0D16"/>
                  </a:solidFill>
                </a:uFill>
                <a:latin typeface="Arial"/>
                <a:cs typeface="Arial"/>
              </a:rPr>
              <a:t>Latrode</a:t>
            </a:r>
            <a:r>
              <a:rPr sz="2000" i="1" u="heavy" spc="5" dirty="0">
                <a:solidFill>
                  <a:srgbClr val="0D0D16"/>
                </a:solidFill>
                <a:uFill>
                  <a:solidFill>
                    <a:srgbClr val="0D0D16"/>
                  </a:solidFill>
                </a:uFill>
                <a:latin typeface="Arial"/>
                <a:cs typeface="Arial"/>
              </a:rPr>
              <a:t>c</a:t>
            </a:r>
            <a:r>
              <a:rPr sz="2000" i="1" u="heavy" dirty="0">
                <a:solidFill>
                  <a:srgbClr val="0D0D16"/>
                </a:solidFill>
                <a:uFill>
                  <a:solidFill>
                    <a:srgbClr val="0D0D16"/>
                  </a:solidFill>
                </a:uFill>
                <a:latin typeface="Arial"/>
                <a:cs typeface="Arial"/>
              </a:rPr>
              <a:t>tus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65314" y="6280200"/>
            <a:ext cx="82994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i="1" u="heavy" spc="-35" dirty="0">
                <a:solidFill>
                  <a:srgbClr val="0D0D16"/>
                </a:solidFill>
                <a:uFill>
                  <a:solidFill>
                    <a:srgbClr val="0D0D16"/>
                  </a:solidFill>
                </a:uFill>
                <a:latin typeface="Arial"/>
                <a:cs typeface="Arial"/>
              </a:rPr>
              <a:t>L</a:t>
            </a:r>
            <a:r>
              <a:rPr sz="2000" i="1" u="heavy" dirty="0">
                <a:solidFill>
                  <a:srgbClr val="0D0D16"/>
                </a:solidFill>
                <a:uFill>
                  <a:solidFill>
                    <a:srgbClr val="0D0D16"/>
                  </a:solidFill>
                </a:uFill>
                <a:latin typeface="Arial"/>
                <a:cs typeface="Arial"/>
              </a:rPr>
              <a:t>y</a:t>
            </a:r>
            <a:r>
              <a:rPr sz="2000" i="1" u="heavy" spc="10" dirty="0">
                <a:solidFill>
                  <a:srgbClr val="0D0D16"/>
                </a:solidFill>
                <a:uFill>
                  <a:solidFill>
                    <a:srgbClr val="0D0D16"/>
                  </a:solidFill>
                </a:uFill>
                <a:latin typeface="Arial"/>
                <a:cs typeface="Arial"/>
              </a:rPr>
              <a:t>c</a:t>
            </a:r>
            <a:r>
              <a:rPr sz="2000" i="1" u="heavy" dirty="0">
                <a:solidFill>
                  <a:srgbClr val="0D0D16"/>
                </a:solidFill>
                <a:uFill>
                  <a:solidFill>
                    <a:srgbClr val="0D0D16"/>
                  </a:solidFill>
                </a:uFill>
                <a:latin typeface="Arial"/>
                <a:cs typeface="Arial"/>
              </a:rPr>
              <a:t>o</a:t>
            </a:r>
            <a:r>
              <a:rPr sz="2000" i="1" u="heavy" spc="5" dirty="0">
                <a:solidFill>
                  <a:srgbClr val="0D0D16"/>
                </a:solidFill>
                <a:uFill>
                  <a:solidFill>
                    <a:srgbClr val="0D0D16"/>
                  </a:solidFill>
                </a:uFill>
                <a:latin typeface="Arial"/>
                <a:cs typeface="Arial"/>
              </a:rPr>
              <a:t>s</a:t>
            </a:r>
            <a:r>
              <a:rPr sz="2000" i="1" u="heavy" dirty="0">
                <a:solidFill>
                  <a:srgbClr val="0D0D16"/>
                </a:solidFill>
                <a:uFill>
                  <a:solidFill>
                    <a:srgbClr val="0D0D16"/>
                  </a:solidFill>
                </a:uFill>
                <a:latin typeface="Arial"/>
                <a:cs typeface="Arial"/>
              </a:rPr>
              <a:t>a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73283C4-4FD7-4DD9-9EF5-43DDC5DB2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F30841F8-2408-44DB-9DC3-76915568E565}"/>
              </a:ext>
            </a:extLst>
          </p:cNvPr>
          <p:cNvSpPr txBox="1">
            <a:spLocks/>
          </p:cNvSpPr>
          <p:nvPr/>
        </p:nvSpPr>
        <p:spPr bwMode="auto">
          <a:xfrm>
            <a:off x="457200" y="28143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3335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15875">
              <a:spcBef>
                <a:spcPts val="105"/>
              </a:spcBef>
            </a:pPr>
            <a:r>
              <a:rPr lang="pt-BR">
                <a:solidFill>
                  <a:srgbClr val="04617B"/>
                </a:solidFill>
              </a:rPr>
              <a:t>IMPORTÂNCIA</a:t>
            </a:r>
            <a:r>
              <a:rPr lang="pt-BR" spc="-45">
                <a:solidFill>
                  <a:srgbClr val="04617B"/>
                </a:solidFill>
              </a:rPr>
              <a:t> </a:t>
            </a:r>
            <a:r>
              <a:rPr lang="pt-BR">
                <a:solidFill>
                  <a:srgbClr val="04617B"/>
                </a:solidFill>
              </a:rPr>
              <a:t>MEDICINAL</a:t>
            </a:r>
            <a:endParaRPr lang="pt-BR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171479"/>
      </p:ext>
    </p:extLst>
  </p:cSld>
  <p:clrMapOvr>
    <a:masterClrMapping/>
  </p:clrMapOvr>
  <p:transition spd="slow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0043" rIns="0" bIns="0" rtlCol="0">
            <a:spAutoFit/>
          </a:bodyPr>
          <a:lstStyle/>
          <a:p>
            <a:pPr marL="622300" marR="5080">
              <a:lnSpc>
                <a:spcPct val="90000"/>
              </a:lnSpc>
              <a:spcBef>
                <a:spcPts val="385"/>
              </a:spcBef>
            </a:pPr>
            <a:r>
              <a:rPr spc="-495" dirty="0">
                <a:solidFill>
                  <a:srgbClr val="EB4545"/>
                </a:solidFill>
                <a:latin typeface="UnDotum"/>
                <a:cs typeface="UnDotum"/>
              </a:rPr>
              <a:t></a:t>
            </a:r>
            <a:r>
              <a:rPr spc="-495" dirty="0">
                <a:latin typeface="UnDotum"/>
                <a:cs typeface="UnDotum"/>
              </a:rPr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Escorpiões</a:t>
            </a:r>
            <a:r>
              <a:rPr spc="-5" dirty="0"/>
              <a:t>: os escorpiões que podem causar perigo  para o homem pertencem principalmente ao gênero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b="1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Tityus</a:t>
            </a:r>
            <a:r>
              <a:rPr spc="-5" dirty="0"/>
              <a:t>. </a:t>
            </a:r>
            <a:r>
              <a:rPr dirty="0"/>
              <a:t>Os </a:t>
            </a:r>
            <a:r>
              <a:rPr spc="-5" dirty="0"/>
              <a:t>mais freqüentes no Brasil são o </a:t>
            </a:r>
            <a:r>
              <a:rPr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Tityus  bahiensis</a:t>
            </a:r>
            <a:r>
              <a:rPr i="1" spc="-5" dirty="0">
                <a:latin typeface="Arial"/>
                <a:cs typeface="Arial"/>
              </a:rPr>
              <a:t> </a:t>
            </a:r>
            <a:r>
              <a:rPr spc="-5" dirty="0"/>
              <a:t>(</a:t>
            </a:r>
            <a:r>
              <a:rPr spc="-5" dirty="0">
                <a:solidFill>
                  <a:srgbClr val="009999"/>
                </a:solidFill>
              </a:rPr>
              <a:t>escorpião </a:t>
            </a:r>
            <a:r>
              <a:rPr dirty="0">
                <a:solidFill>
                  <a:srgbClr val="009999"/>
                </a:solidFill>
              </a:rPr>
              <a:t>marrom</a:t>
            </a:r>
            <a:r>
              <a:rPr dirty="0"/>
              <a:t>) e o </a:t>
            </a:r>
            <a:r>
              <a:rPr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Tityus serrulatus </a:t>
            </a:r>
            <a:r>
              <a:rPr i="1" spc="-5" dirty="0">
                <a:latin typeface="Arial"/>
                <a:cs typeface="Arial"/>
              </a:rPr>
              <a:t> </a:t>
            </a:r>
            <a:r>
              <a:rPr spc="-5" dirty="0"/>
              <a:t>(</a:t>
            </a:r>
            <a:r>
              <a:rPr spc="-5" dirty="0">
                <a:solidFill>
                  <a:srgbClr val="009999"/>
                </a:solidFill>
              </a:rPr>
              <a:t>escorpião amarelo</a:t>
            </a:r>
            <a:r>
              <a:rPr spc="-5" dirty="0"/>
              <a:t>) </a:t>
            </a:r>
            <a:r>
              <a:rPr spc="-26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pc="-5" dirty="0">
                <a:solidFill>
                  <a:srgbClr val="EB4545"/>
                </a:solidFill>
              </a:rPr>
              <a:t>veneno </a:t>
            </a:r>
            <a:r>
              <a:rPr dirty="0">
                <a:solidFill>
                  <a:srgbClr val="EB4545"/>
                </a:solidFill>
              </a:rPr>
              <a:t>com </a:t>
            </a:r>
            <a:r>
              <a:rPr spc="-5" dirty="0">
                <a:solidFill>
                  <a:srgbClr val="EB4545"/>
                </a:solidFill>
              </a:rPr>
              <a:t>ação</a:t>
            </a:r>
            <a:r>
              <a:rPr spc="-145" dirty="0">
                <a:solidFill>
                  <a:srgbClr val="EB4545"/>
                </a:solidFill>
              </a:rPr>
              <a:t> </a:t>
            </a:r>
            <a:r>
              <a:rPr spc="-5" dirty="0">
                <a:solidFill>
                  <a:srgbClr val="EB4545"/>
                </a:solidFill>
              </a:rPr>
              <a:t>neurotóxica</a:t>
            </a:r>
            <a:r>
              <a:rPr spc="-5" dirty="0"/>
              <a:t>.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47800" y="3962400"/>
            <a:ext cx="3276600" cy="226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29200" y="3962400"/>
            <a:ext cx="3171825" cy="2263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15057" y="6249415"/>
            <a:ext cx="18484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i="1" u="heavy" spc="-5" dirty="0">
                <a:solidFill>
                  <a:srgbClr val="0D0D16"/>
                </a:solidFill>
                <a:uFill>
                  <a:solidFill>
                    <a:srgbClr val="0D0D16"/>
                  </a:solidFill>
                </a:uFill>
                <a:latin typeface="Arial"/>
                <a:cs typeface="Arial"/>
              </a:rPr>
              <a:t>Tityus</a:t>
            </a:r>
            <a:r>
              <a:rPr sz="2000" i="1" u="heavy" spc="-65" dirty="0">
                <a:solidFill>
                  <a:srgbClr val="0D0D16"/>
                </a:solidFill>
                <a:uFill>
                  <a:solidFill>
                    <a:srgbClr val="0D0D16"/>
                  </a:solidFill>
                </a:uFill>
                <a:latin typeface="Arial"/>
                <a:cs typeface="Arial"/>
              </a:rPr>
              <a:t> </a:t>
            </a:r>
            <a:r>
              <a:rPr sz="2000" i="1" u="heavy" dirty="0">
                <a:solidFill>
                  <a:srgbClr val="0D0D16"/>
                </a:solidFill>
                <a:uFill>
                  <a:solidFill>
                    <a:srgbClr val="0D0D16"/>
                  </a:solidFill>
                </a:uFill>
                <a:latin typeface="Arial"/>
                <a:cs typeface="Arial"/>
              </a:rPr>
              <a:t>bahiensis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68136" y="6249415"/>
            <a:ext cx="18897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i="1" u="heavy" spc="-5" dirty="0">
                <a:solidFill>
                  <a:srgbClr val="0D0D16"/>
                </a:solidFill>
                <a:uFill>
                  <a:solidFill>
                    <a:srgbClr val="0D0D16"/>
                  </a:solidFill>
                </a:uFill>
                <a:latin typeface="Arial"/>
                <a:cs typeface="Arial"/>
              </a:rPr>
              <a:t>Tityus</a:t>
            </a:r>
            <a:r>
              <a:rPr sz="2000" i="1" u="heavy" spc="-70" dirty="0">
                <a:solidFill>
                  <a:srgbClr val="0D0D16"/>
                </a:solidFill>
                <a:uFill>
                  <a:solidFill>
                    <a:srgbClr val="0D0D16"/>
                  </a:solidFill>
                </a:uFill>
                <a:latin typeface="Arial"/>
                <a:cs typeface="Arial"/>
              </a:rPr>
              <a:t> </a:t>
            </a:r>
            <a:r>
              <a:rPr sz="2000" i="1" u="heavy" dirty="0">
                <a:solidFill>
                  <a:srgbClr val="0D0D16"/>
                </a:solidFill>
                <a:uFill>
                  <a:solidFill>
                    <a:srgbClr val="0D0D16"/>
                  </a:solidFill>
                </a:uFill>
                <a:latin typeface="Arial"/>
                <a:cs typeface="Arial"/>
              </a:rPr>
              <a:t>serrulatus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779B74A-D184-4A8E-8AC2-58E72E2BE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236524DA-8F71-4DF6-AED0-C7EA4FAEDDAE}"/>
              </a:ext>
            </a:extLst>
          </p:cNvPr>
          <p:cNvSpPr txBox="1">
            <a:spLocks/>
          </p:cNvSpPr>
          <p:nvPr/>
        </p:nvSpPr>
        <p:spPr bwMode="auto">
          <a:xfrm>
            <a:off x="457200" y="28143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3335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15875">
              <a:spcBef>
                <a:spcPts val="105"/>
              </a:spcBef>
            </a:pPr>
            <a:r>
              <a:rPr lang="pt-BR">
                <a:solidFill>
                  <a:srgbClr val="04617B"/>
                </a:solidFill>
              </a:rPr>
              <a:t>IMPORTÂNCIA</a:t>
            </a:r>
            <a:r>
              <a:rPr lang="pt-BR" spc="-45">
                <a:solidFill>
                  <a:srgbClr val="04617B"/>
                </a:solidFill>
              </a:rPr>
              <a:t> </a:t>
            </a:r>
            <a:r>
              <a:rPr lang="pt-BR">
                <a:solidFill>
                  <a:srgbClr val="04617B"/>
                </a:solidFill>
              </a:rPr>
              <a:t>MEDICINAL</a:t>
            </a:r>
            <a:endParaRPr lang="pt-BR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66433"/>
      </p:ext>
    </p:extLst>
  </p:cSld>
  <p:clrMapOvr>
    <a:masterClrMapping/>
  </p:clrMapOvr>
  <p:transition spd="slow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8194" y="6273800"/>
            <a:ext cx="14668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(www.bioloja.com)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8438" y="292430"/>
            <a:ext cx="711263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ENTOMOLOGIA</a:t>
            </a:r>
            <a:r>
              <a:rPr spc="-40" dirty="0"/>
              <a:t> </a:t>
            </a:r>
            <a:r>
              <a:rPr dirty="0"/>
              <a:t>FORENSE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7340" y="1589354"/>
            <a:ext cx="8500745" cy="2037714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390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É a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aplicação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de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pesquisa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com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insetos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outros artrópodes  para uso legal, em casos de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crime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ou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até mesmo morte 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acidental, visando obter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características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do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fato,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como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tempo  transcorrido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da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morte até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a localização do corpo (se o  cadáver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morreu ou não no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local onde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foi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encontrado), bem  como as circunstâncias que envolveram o</a:t>
            </a:r>
            <a:r>
              <a:rPr sz="2400" spc="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ato.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2954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51050" y="3573462"/>
            <a:ext cx="4543425" cy="3009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861353"/>
      </p:ext>
    </p:extLst>
  </p:cSld>
  <p:clrMapOvr>
    <a:masterClrMapping/>
  </p:clrMapOvr>
  <p:transition spd="slow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50894" y="6303390"/>
            <a:ext cx="1441450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400" spc="-20" dirty="0">
                <a:solidFill>
                  <a:prstClr val="black"/>
                </a:solidFill>
                <a:latin typeface="Arial"/>
                <a:cs typeface="Arial"/>
              </a:rPr>
              <a:t>ww</a:t>
            </a:r>
            <a:r>
              <a:rPr sz="1400" spc="-9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.bioloja.</a:t>
            </a:r>
            <a:r>
              <a:rPr sz="1400" spc="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8438" y="330530"/>
            <a:ext cx="711263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ENTOMOLOGIA</a:t>
            </a:r>
            <a:r>
              <a:rPr spc="-40" dirty="0"/>
              <a:t> </a:t>
            </a:r>
            <a:r>
              <a:rPr dirty="0"/>
              <a:t>FORENSE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3716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492500" y="3657600"/>
            <a:ext cx="5499100" cy="3070225"/>
            <a:chOff x="3492500" y="3657600"/>
            <a:chExt cx="5499100" cy="3070225"/>
          </a:xfrm>
        </p:grpSpPr>
        <p:sp>
          <p:nvSpPr>
            <p:cNvPr id="6" name="object 6"/>
            <p:cNvSpPr/>
            <p:nvPr/>
          </p:nvSpPr>
          <p:spPr>
            <a:xfrm>
              <a:off x="6172200" y="3657600"/>
              <a:ext cx="2819400" cy="21177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492500" y="3933825"/>
              <a:ext cx="2667000" cy="2794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28600" y="3810000"/>
            <a:ext cx="3111500" cy="2487930"/>
            <a:chOff x="228600" y="3810000"/>
            <a:chExt cx="3111500" cy="2487930"/>
          </a:xfrm>
        </p:grpSpPr>
        <p:sp>
          <p:nvSpPr>
            <p:cNvPr id="9" name="object 9"/>
            <p:cNvSpPr/>
            <p:nvPr/>
          </p:nvSpPr>
          <p:spPr>
            <a:xfrm>
              <a:off x="1524000" y="4800663"/>
              <a:ext cx="1816100" cy="14969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228600" y="3810000"/>
              <a:ext cx="1490726" cy="16827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41044" y="1668602"/>
            <a:ext cx="7548245" cy="254571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360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Na grande maioria dos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casos,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larvas de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certas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espécies  de moscas, principalmente das famílias</a:t>
            </a:r>
            <a:r>
              <a:rPr sz="2200" spc="-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200" b="1" i="1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Calliphoridae</a:t>
            </a:r>
            <a:r>
              <a:rPr sz="2200" b="1" i="1" spc="-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sz="220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 </a:t>
            </a:r>
            <a:r>
              <a:rPr sz="2200" b="1" i="1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Sarcophagidae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, são de fundamental importância, pois  são as primeiras e mais abundantes que se desenvolvem  nos cadáveres. Porém,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isto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pode variar quando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se 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consideram fatores como a temperatura, umidade, tipo de  solo em que ocorreu a putrefação</a:t>
            </a:r>
            <a:r>
              <a:rPr sz="2200" spc="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etc.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317500">
              <a:spcBef>
                <a:spcPts val="785"/>
              </a:spcBef>
            </a:pPr>
            <a:r>
              <a:rPr sz="1800" b="1" i="1" u="heavy" dirty="0">
                <a:solidFill>
                  <a:srgbClr val="0D0D16"/>
                </a:solidFill>
                <a:uFill>
                  <a:solidFill>
                    <a:srgbClr val="0D0D16"/>
                  </a:solidFill>
                </a:uFill>
                <a:latin typeface="Arial"/>
                <a:cs typeface="Arial"/>
              </a:rPr>
              <a:t>Calliphoridae</a:t>
            </a:r>
            <a:endParaRPr sz="1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06677" y="6353047"/>
            <a:ext cx="1664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b="1" i="1" u="heavy" spc="-5" dirty="0">
                <a:solidFill>
                  <a:srgbClr val="0D0D16"/>
                </a:solidFill>
                <a:uFill>
                  <a:solidFill>
                    <a:srgbClr val="0D0D16"/>
                  </a:solidFill>
                </a:uFill>
                <a:latin typeface="Arial"/>
                <a:cs typeface="Arial"/>
              </a:rPr>
              <a:t>Sarcophagidae</a:t>
            </a:r>
            <a:endParaRPr sz="18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2033429"/>
      </p:ext>
    </p:extLst>
  </p:cSld>
  <p:clrMapOvr>
    <a:masterClrMapping/>
  </p:clrMapOvr>
  <p:transition spd="slow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/>
          <a:lstStyle/>
          <a:p>
            <a:pPr algn="ctr"/>
            <a:r>
              <a:rPr lang="en-US" sz="6000"/>
              <a:t>Bem vindos ao mundo da</a:t>
            </a:r>
            <a:endParaRPr lang="pt-BR" sz="6000" b="1"/>
          </a:p>
        </p:txBody>
      </p:sp>
      <p:sp>
        <p:nvSpPr>
          <p:cNvPr id="32771" name="Espaço Reservado para Conteúdo 2"/>
          <p:cNvSpPr>
            <a:spLocks noGrp="1"/>
          </p:cNvSpPr>
          <p:nvPr>
            <p:ph idx="1"/>
          </p:nvPr>
        </p:nvSpPr>
        <p:spPr>
          <a:xfrm>
            <a:off x="1671638" y="5664200"/>
            <a:ext cx="8229600" cy="4389438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n-US" sz="4000"/>
              <a:t>Tenham um ótimo dia !!!</a:t>
            </a:r>
            <a:endParaRPr lang="pt-BR" sz="4000"/>
          </a:p>
        </p:txBody>
      </p:sp>
      <p:pic>
        <p:nvPicPr>
          <p:cNvPr id="32772" name="Picture 2" descr="http://www.fucamp.edu.br/wp-content/uploads/2013/01/BIOLOG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287588"/>
            <a:ext cx="403225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1590" y="515238"/>
            <a:ext cx="69665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CARACTERÍSTICAS</a:t>
            </a:r>
            <a:r>
              <a:rPr sz="4000" spc="-20" dirty="0"/>
              <a:t> </a:t>
            </a:r>
            <a:r>
              <a:rPr sz="4000" spc="-5" dirty="0"/>
              <a:t>GERAIS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624406"/>
            <a:ext cx="7515225" cy="1818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solidFill>
                  <a:prstClr val="black"/>
                </a:solidFill>
                <a:latin typeface="Arial"/>
                <a:cs typeface="Arial"/>
              </a:rPr>
              <a:t>Exoesqueleto quitinoso </a:t>
            </a:r>
            <a:r>
              <a:rPr sz="2800" spc="-310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800" dirty="0">
                <a:solidFill>
                  <a:srgbClr val="009999"/>
                </a:solidFill>
                <a:latin typeface="Arial"/>
                <a:cs typeface="Arial"/>
              </a:rPr>
              <a:t>impermeável</a:t>
            </a:r>
            <a:r>
              <a:rPr sz="2800" spc="-19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800" spc="-310" dirty="0">
                <a:solidFill>
                  <a:srgbClr val="99CC00"/>
                </a:solidFill>
                <a:latin typeface="UnDotum"/>
                <a:cs typeface="UnDotum"/>
              </a:rPr>
              <a:t></a:t>
            </a:r>
            <a:endParaRPr sz="2800">
              <a:solidFill>
                <a:prstClr val="black"/>
              </a:solidFill>
              <a:latin typeface="UnDotum"/>
              <a:cs typeface="UnDotum"/>
            </a:endParaRPr>
          </a:p>
          <a:p>
            <a:pPr marL="355600"/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ocupação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de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regiões</a:t>
            </a:r>
            <a:r>
              <a:rPr sz="2800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áridas.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080" indent="-343535"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solidFill>
                  <a:prstClr val="black"/>
                </a:solidFill>
                <a:latin typeface="Arial"/>
                <a:cs typeface="Arial"/>
              </a:rPr>
              <a:t>Crescimento: </a:t>
            </a:r>
            <a:r>
              <a:rPr sz="2800" spc="-5" dirty="0">
                <a:solidFill>
                  <a:srgbClr val="009999"/>
                </a:solidFill>
                <a:latin typeface="Arial"/>
                <a:cs typeface="Arial"/>
              </a:rPr>
              <a:t>mudas ou </a:t>
            </a:r>
            <a:r>
              <a:rPr sz="2800" dirty="0">
                <a:solidFill>
                  <a:srgbClr val="009999"/>
                </a:solidFill>
                <a:latin typeface="Arial"/>
                <a:cs typeface="Arial"/>
              </a:rPr>
              <a:t>ecdises </a:t>
            </a:r>
            <a:r>
              <a:rPr sz="2800" spc="-310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regulado 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pelo hormônio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da muda ou</a:t>
            </a:r>
            <a:r>
              <a:rPr sz="2800" spc="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ecdisona.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196975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3810000"/>
            <a:ext cx="1898650" cy="236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11476" y="3810000"/>
            <a:ext cx="2741549" cy="3047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34000" y="3657600"/>
            <a:ext cx="3490156" cy="28511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88515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0473" y="482930"/>
            <a:ext cx="46266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CLASSIFICAÇÃO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9062"/>
            <a:ext cx="8064500" cy="444182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marR="438150" indent="-343535">
              <a:lnSpc>
                <a:spcPct val="80000"/>
              </a:lnSpc>
              <a:spcBef>
                <a:spcPts val="770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Varia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conforme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as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hipóteses filogenéticas dos  diferentes</a:t>
            </a:r>
            <a:r>
              <a:rPr sz="28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pesquisadores.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3535"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solidFill>
                  <a:prstClr val="black"/>
                </a:solidFill>
                <a:latin typeface="Arial"/>
                <a:cs typeface="Arial"/>
              </a:rPr>
              <a:t>Hipótese monofilética </a:t>
            </a:r>
            <a:r>
              <a:rPr sz="2800" spc="-310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quatro</a:t>
            </a:r>
            <a:r>
              <a:rPr sz="2800" spc="-19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EB4545"/>
                </a:solidFill>
                <a:latin typeface="Arial"/>
                <a:cs typeface="Arial"/>
              </a:rPr>
              <a:t>sub-filos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080" lvl="1">
              <a:lnSpc>
                <a:spcPts val="2300"/>
              </a:lnSpc>
              <a:spcBef>
                <a:spcPts val="575"/>
              </a:spcBef>
              <a:buClr>
                <a:srgbClr val="EB4545"/>
              </a:buClr>
              <a:buFont typeface="UnDotum"/>
              <a:buChar char=""/>
              <a:tabLst>
                <a:tab pos="683895" algn="l"/>
              </a:tabLst>
            </a:pP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Trilobita: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não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tem representantes na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fauna atual,</a:t>
            </a:r>
            <a:r>
              <a:rPr sz="2400" spc="-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mas 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foi um grupo muito abundante nos mares em épocas  geológicas</a:t>
            </a:r>
            <a:r>
              <a:rPr sz="2400" spc="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passadas.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1457325" lvl="1">
              <a:lnSpc>
                <a:spcPts val="2300"/>
              </a:lnSpc>
              <a:spcBef>
                <a:spcPts val="590"/>
              </a:spcBef>
              <a:buClr>
                <a:srgbClr val="EB4545"/>
              </a:buClr>
              <a:buFont typeface="UnDotum"/>
              <a:buChar char=""/>
              <a:tabLst>
                <a:tab pos="683895" algn="l"/>
              </a:tabLst>
            </a:pP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Uniramia: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compreende as classes </a:t>
            </a:r>
            <a:r>
              <a:rPr sz="2400" b="1" spc="-5" dirty="0">
                <a:solidFill>
                  <a:srgbClr val="009999"/>
                </a:solidFill>
                <a:latin typeface="Arial"/>
                <a:cs typeface="Arial"/>
              </a:rPr>
              <a:t>Insecta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sz="2400" spc="-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9999"/>
                </a:solidFill>
                <a:latin typeface="Arial"/>
                <a:cs typeface="Arial"/>
              </a:rPr>
              <a:t>Diplopoda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4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9999"/>
                </a:solidFill>
                <a:latin typeface="Arial"/>
                <a:cs typeface="Arial"/>
              </a:rPr>
              <a:t>Chilopoda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1016635" lvl="1">
              <a:lnSpc>
                <a:spcPts val="2300"/>
              </a:lnSpc>
              <a:spcBef>
                <a:spcPts val="585"/>
              </a:spcBef>
              <a:buClr>
                <a:srgbClr val="EB4545"/>
              </a:buClr>
              <a:buFont typeface="UnDotum"/>
              <a:buChar char=""/>
              <a:tabLst>
                <a:tab pos="683895" algn="l"/>
              </a:tabLst>
            </a:pP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Crustacea: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possui cerca 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de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dez classes, cujos  representantes mais conhecidos são os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siris,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as  lagostas e os</a:t>
            </a:r>
            <a:r>
              <a:rPr sz="2400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camarões.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683260" lvl="1" indent="-328295">
              <a:lnSpc>
                <a:spcPts val="2590"/>
              </a:lnSpc>
              <a:spcBef>
                <a:spcPts val="30"/>
              </a:spcBef>
              <a:buClr>
                <a:srgbClr val="EB4545"/>
              </a:buClr>
              <a:buFont typeface="UnDotum"/>
              <a:buChar char=""/>
              <a:tabLst>
                <a:tab pos="683895" algn="l"/>
              </a:tabLst>
            </a:pP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Chelicerata: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compreende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as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classes </a:t>
            </a:r>
            <a:r>
              <a:rPr sz="2400" b="1" dirty="0">
                <a:solidFill>
                  <a:srgbClr val="009999"/>
                </a:solidFill>
                <a:latin typeface="Arial"/>
                <a:cs typeface="Arial"/>
              </a:rPr>
              <a:t>Merostomata</a:t>
            </a:r>
            <a:r>
              <a:rPr sz="2400" b="1" spc="2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55600">
              <a:lnSpc>
                <a:spcPts val="2590"/>
              </a:lnSpc>
            </a:pPr>
            <a:r>
              <a:rPr sz="2400" b="1" spc="-5" dirty="0">
                <a:solidFill>
                  <a:srgbClr val="009999"/>
                </a:solidFill>
                <a:latin typeface="Arial"/>
                <a:cs typeface="Arial"/>
              </a:rPr>
              <a:t>Arachnida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268475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15724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7385" y="515238"/>
            <a:ext cx="52717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SUB-FILO</a:t>
            </a:r>
            <a:r>
              <a:rPr sz="4000" spc="-45" dirty="0"/>
              <a:t> </a:t>
            </a:r>
            <a:r>
              <a:rPr sz="4000" spc="-5" dirty="0"/>
              <a:t>TRILOBITA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752600" y="1905000"/>
            <a:ext cx="2981325" cy="167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85800" y="1981200"/>
            <a:ext cx="7680325" cy="4876800"/>
            <a:chOff x="685800" y="1981200"/>
            <a:chExt cx="7680325" cy="4876800"/>
          </a:xfrm>
        </p:grpSpPr>
        <p:sp>
          <p:nvSpPr>
            <p:cNvPr id="5" name="object 5"/>
            <p:cNvSpPr/>
            <p:nvPr/>
          </p:nvSpPr>
          <p:spPr>
            <a:xfrm>
              <a:off x="685800" y="3733800"/>
              <a:ext cx="5110099" cy="31241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5791200" y="1981200"/>
              <a:ext cx="2574925" cy="4114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024078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theme/theme1.xml><?xml version="1.0" encoding="utf-8"?>
<a:theme xmlns:a="http://schemas.openxmlformats.org/drawingml/2006/main" name="TS101674551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3249</Words>
  <Application>Microsoft Office PowerPoint</Application>
  <PresentationFormat>Apresentação na tela (4:3)</PresentationFormat>
  <Paragraphs>456</Paragraphs>
  <Slides>66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66</vt:i4>
      </vt:variant>
    </vt:vector>
  </HeadingPairs>
  <TitlesOfParts>
    <vt:vector size="76" baseType="lpstr">
      <vt:lpstr>Arial</vt:lpstr>
      <vt:lpstr>Calibri</vt:lpstr>
      <vt:lpstr>Constantia</vt:lpstr>
      <vt:lpstr>Georgia</vt:lpstr>
      <vt:lpstr>Symbol</vt:lpstr>
      <vt:lpstr>Times New Roman</vt:lpstr>
      <vt:lpstr>UnDotum</vt:lpstr>
      <vt:lpstr>Wingdings 2</vt:lpstr>
      <vt:lpstr>TS101674551</vt:lpstr>
      <vt:lpstr>Fluxo</vt:lpstr>
      <vt:lpstr>Revisão - Biologia Reino Animal – Filo Artropoda </vt:lpstr>
      <vt:lpstr>ARTRÓPODES</vt:lpstr>
      <vt:lpstr>FILO ARTHROPODA</vt:lpstr>
      <vt:lpstr>CARACTERÍSTICAS  EMBRIONÁRIAS</vt:lpstr>
      <vt:lpstr>CARACTERÍSTICAS GERAIS</vt:lpstr>
      <vt:lpstr>CARACTERÍSTICAS GERAIS</vt:lpstr>
      <vt:lpstr>CARACTERÍSTICAS GERAIS</vt:lpstr>
      <vt:lpstr>CLASSIFICAÇÃO</vt:lpstr>
      <vt:lpstr>SUB-FILO TRILOBITA</vt:lpstr>
      <vt:lpstr>Apresentação do PowerPoint</vt:lpstr>
      <vt:lpstr>CLASSES CHILOPODA E  DIPLOPODA</vt:lpstr>
      <vt:lpstr>CLASSE CHILOPODA</vt:lpstr>
      <vt:lpstr>CLASSE CHILOPODA</vt:lpstr>
      <vt:lpstr>Apresentação do PowerPoint</vt:lpstr>
      <vt:lpstr>CLASSE DIPLOPODA</vt:lpstr>
      <vt:lpstr>Apresentação do PowerPoint</vt:lpstr>
      <vt:lpstr>CLASSE INSECTA</vt:lpstr>
      <vt:lpstr>CLASSE INSECTA</vt:lpstr>
      <vt:lpstr>CLASSE INSECTA</vt:lpstr>
      <vt:lpstr>CLASSE INSECTA</vt:lpstr>
      <vt:lpstr>SUB-FILO CHELICERATA</vt:lpstr>
      <vt:lpstr>CLASSE MEROSTOMATA</vt:lpstr>
      <vt:lpstr>CLASSE ARACHNIDA</vt:lpstr>
      <vt:lpstr>CLASSE ARACNIDA</vt:lpstr>
      <vt:lpstr>CLASSE ARACNIDA</vt:lpstr>
      <vt:lpstr>CLASSE ARACNIDA</vt:lpstr>
      <vt:lpstr>SUB-FILO CRUSTACEA</vt:lpstr>
      <vt:lpstr>SUB-FILO CRUSTACEA</vt:lpstr>
      <vt:lpstr>SUB-FILO CRUSTACEA</vt:lpstr>
      <vt:lpstr>SISTEMA NERVOSO</vt:lpstr>
      <vt:lpstr>SISTEMA SENSORIAL</vt:lpstr>
      <vt:lpstr>SISTEMA SENSORIAL</vt:lpstr>
      <vt:lpstr>Apresentação do PowerPoint</vt:lpstr>
      <vt:lpstr>SISTEMA CIRCULATÓRIO</vt:lpstr>
      <vt:lpstr>PIGMENTOS RESPIRATÓRIOS</vt:lpstr>
      <vt:lpstr>SISTEMA RESPIRATÓRIO</vt:lpstr>
      <vt:lpstr>SISTEMA RESPIRATÓRIO</vt:lpstr>
      <vt:lpstr>SISTEMA DIGESTÓRIO</vt:lpstr>
      <vt:lpstr>SISTEMA DIGESTÓRIO</vt:lpstr>
      <vt:lpstr>SISTEMA DIGESTÓRIO</vt:lpstr>
      <vt:lpstr>SISTEMA DIGESTÓRIO</vt:lpstr>
      <vt:lpstr>SISTEMA DIGESTÓRIO</vt:lpstr>
      <vt:lpstr>SISTEMA EXCRETOR</vt:lpstr>
      <vt:lpstr>SISTEMA EXCRETOR</vt:lpstr>
      <vt:lpstr>SISTEMA EXCRETOR</vt:lpstr>
      <vt:lpstr>REPRODUÇÃO</vt:lpstr>
      <vt:lpstr>REPRODUÇÃO</vt:lpstr>
      <vt:lpstr>REPRODUÇÃO</vt:lpstr>
      <vt:lpstr>REPRODUÇÃO</vt:lpstr>
      <vt:lpstr>REPRODUÇÃO</vt:lpstr>
      <vt:lpstr>DIVERSIDADE E ABUNDÂNCIA</vt:lpstr>
      <vt:lpstr>IMPORTÂNCIA ECOLÓGICA</vt:lpstr>
      <vt:lpstr>IMPORTÂNCIA ECONÔMICA</vt:lpstr>
      <vt:lpstr>IMPORTÂNCIA ECONÔMICA</vt:lpstr>
      <vt:lpstr>IMPORTÂNCIA ECONÔMICA</vt:lpstr>
      <vt:lpstr>IMPORTÂNCIA ECONÔMICA</vt:lpstr>
      <vt:lpstr>IMPORTÂNCIA MEDICINAL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ENTOMOLOGIA FORENSE</vt:lpstr>
      <vt:lpstr>ENTOMOLOGIA FORENSE</vt:lpstr>
      <vt:lpstr>Bem vindos ao mundo 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Fisiologia de Doenças Metabólicas  Alterations in the spermatic function generated by obesity in rats.</dc:title>
  <dc:creator/>
  <cp:lastModifiedBy/>
  <cp:revision>42</cp:revision>
  <dcterms:created xsi:type="dcterms:W3CDTF">2011-10-17T22:24:22Z</dcterms:created>
  <dcterms:modified xsi:type="dcterms:W3CDTF">2025-04-25T13:08:50Z</dcterms:modified>
  <cp:version/>
</cp:coreProperties>
</file>